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2">
  <p:sldMasterIdLst>
    <p:sldMasterId id="2147483681" r:id="rId4"/>
  </p:sldMasterIdLst>
  <p:notesMasterIdLst>
    <p:notesMasterId r:id="rId26"/>
  </p:notesMasterIdLst>
  <p:handoutMasterIdLst>
    <p:handoutMasterId r:id="rId27"/>
  </p:handoutMasterIdLst>
  <p:sldIdLst>
    <p:sldId id="290" r:id="rId5"/>
    <p:sldId id="287" r:id="rId6"/>
    <p:sldId id="292" r:id="rId7"/>
    <p:sldId id="311" r:id="rId8"/>
    <p:sldId id="295" r:id="rId9"/>
    <p:sldId id="294" r:id="rId10"/>
    <p:sldId id="293" r:id="rId11"/>
    <p:sldId id="297" r:id="rId12"/>
    <p:sldId id="312" r:id="rId13"/>
    <p:sldId id="271" r:id="rId14"/>
    <p:sldId id="313" r:id="rId15"/>
    <p:sldId id="298" r:id="rId16"/>
    <p:sldId id="300" r:id="rId17"/>
    <p:sldId id="301" r:id="rId18"/>
    <p:sldId id="302" r:id="rId19"/>
    <p:sldId id="303" r:id="rId20"/>
    <p:sldId id="304" r:id="rId21"/>
    <p:sldId id="305" r:id="rId22"/>
    <p:sldId id="306" r:id="rId23"/>
    <p:sldId id="307" r:id="rId24"/>
    <p:sldId id="3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EB5"/>
    <a:srgbClr val="A4804A"/>
    <a:srgbClr val="7BEBD8"/>
    <a:srgbClr val="8335E5"/>
    <a:srgbClr val="6B8DE1"/>
    <a:srgbClr val="6C92E1"/>
    <a:srgbClr val="6313DC"/>
    <a:srgbClr val="1E3ADA"/>
    <a:srgbClr val="0305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5DBD8D-1BC1-1066-3D5B-F26EA462382D}" v="17" dt="2023-04-21T23:21:18.8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38" autoAdjust="0"/>
    <p:restoredTop sz="94652" autoAdjust="0"/>
  </p:normalViewPr>
  <p:slideViewPr>
    <p:cSldViewPr snapToGrid="0" showGuides="1">
      <p:cViewPr varScale="1">
        <p:scale>
          <a:sx n="90" d="100"/>
          <a:sy n="90" d="100"/>
        </p:scale>
        <p:origin x="208" y="672"/>
      </p:cViewPr>
      <p:guideLst>
        <p:guide orient="horz" pos="2064"/>
        <p:guide pos="3840"/>
        <p:guide pos="456"/>
        <p:guide pos="7200"/>
      </p:guideLst>
    </p:cSldViewPr>
  </p:slideViewPr>
  <p:outlineViewPr>
    <p:cViewPr>
      <p:scale>
        <a:sx n="33" d="100"/>
        <a:sy n="33" d="100"/>
      </p:scale>
      <p:origin x="0" y="0"/>
    </p:cViewPr>
  </p:outlineViewPr>
  <p:notesTextViewPr>
    <p:cViewPr>
      <p:scale>
        <a:sx n="3" d="2"/>
        <a:sy n="3" d="2"/>
      </p:scale>
      <p:origin x="0" y="0"/>
    </p:cViewPr>
  </p:notesTextViewPr>
  <p:notesViewPr>
    <p:cSldViewPr snapToGrid="0" showGuide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5/11/23</a:t>
            </a:fld>
            <a:endParaRPr lang="en-US" dirty="0"/>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dirty="0"/>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5/11/23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7" name="Picture 6">
            <a:extLst>
              <a:ext uri="{FF2B5EF4-FFF2-40B4-BE49-F238E27FC236}">
                <a16:creationId xmlns:a16="http://schemas.microsoft.com/office/drawing/2014/main" id="{AD6A2BB4-2A1A-403D-AA0F-A498F00AA857}"/>
              </a:ext>
            </a:extLst>
          </p:cNvPr>
          <p:cNvPicPr>
            <a:picLocks noChangeAspect="1"/>
          </p:cNvPicPr>
          <p:nvPr userDrawn="1"/>
        </p:nvPicPr>
        <p:blipFill>
          <a:blip r:embed="rId2"/>
          <a:stretch>
            <a:fillRect/>
          </a:stretch>
        </p:blipFill>
        <p:spPr>
          <a:xfrm>
            <a:off x="4192721" y="5356296"/>
            <a:ext cx="4466197" cy="758681"/>
          </a:xfrm>
          <a:prstGeom prst="rect">
            <a:avLst/>
          </a:prstGeom>
        </p:spPr>
      </p:pic>
    </p:spTree>
    <p:extLst>
      <p:ext uri="{BB962C8B-B14F-4D97-AF65-F5344CB8AC3E}">
        <p14:creationId xmlns:p14="http://schemas.microsoft.com/office/powerpoint/2010/main" val="342302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map" descr="Map of North America">
            <a:extLst>
              <a:ext uri="{FF2B5EF4-FFF2-40B4-BE49-F238E27FC236}">
                <a16:creationId xmlns:a16="http://schemas.microsoft.com/office/drawing/2014/main" id="{0B992891-D8F4-4D2F-A296-17A253B7E656}"/>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atin typeface="Rockwell" panose="02060603020205020403" pitchFamily="18"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4">
            <a:extLst>
              <a:ext uri="{FF2B5EF4-FFF2-40B4-BE49-F238E27FC236}">
                <a16:creationId xmlns:a16="http://schemas.microsoft.com/office/drawing/2014/main" id="{B2E7B543-5A3E-473C-961E-B87265D14049}"/>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pic>
        <p:nvPicPr>
          <p:cNvPr id="4" name="Picture 3">
            <a:extLst>
              <a:ext uri="{FF2B5EF4-FFF2-40B4-BE49-F238E27FC236}">
                <a16:creationId xmlns:a16="http://schemas.microsoft.com/office/drawing/2014/main" id="{5828A8F2-DE46-4A58-9B3B-9CFB4B13F60D}"/>
              </a:ext>
            </a:extLst>
          </p:cNvPr>
          <p:cNvPicPr>
            <a:picLocks noChangeAspect="1"/>
          </p:cNvPicPr>
          <p:nvPr userDrawn="1"/>
        </p:nvPicPr>
        <p:blipFill>
          <a:blip r:embed="rId2"/>
          <a:stretch>
            <a:fillRect/>
          </a:stretch>
        </p:blipFill>
        <p:spPr>
          <a:xfrm>
            <a:off x="3989521" y="5459590"/>
            <a:ext cx="4466197" cy="758681"/>
          </a:xfrm>
          <a:prstGeom prst="rect">
            <a:avLst/>
          </a:prstGeom>
        </p:spPr>
      </p:pic>
    </p:spTree>
    <p:extLst>
      <p:ext uri="{BB962C8B-B14F-4D97-AF65-F5344CB8AC3E}">
        <p14:creationId xmlns:p14="http://schemas.microsoft.com/office/powerpoint/2010/main" val="128920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0" y="1858294"/>
            <a:ext cx="10515599"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46391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4D0D-3F69-4094-9417-DA26D5E05B2B}"/>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A19369D-3BD5-4B2E-8728-D2E162FEE8C5}"/>
              </a:ext>
            </a:extLst>
          </p:cNvPr>
          <p:cNvSpPr>
            <a:spLocks noGrp="1"/>
          </p:cNvSpPr>
          <p:nvPr>
            <p:ph type="sldNum" sz="quarter" idx="10"/>
          </p:nvPr>
        </p:nvSpPr>
        <p:spPr/>
        <p:txBody>
          <a:bodyPr/>
          <a:lstStyle/>
          <a:p>
            <a:fld id="{ED6580AB-5C3C-4B4F-8E2A-8B7A0A8CE695}" type="slidenum">
              <a:rPr lang="en-US" smtClean="0"/>
              <a:t>‹#›</a:t>
            </a:fld>
            <a:endParaRPr lang="en-US" dirty="0"/>
          </a:p>
        </p:txBody>
      </p:sp>
      <p:sp>
        <p:nvSpPr>
          <p:cNvPr id="6" name="Content Placeholder 7">
            <a:extLst>
              <a:ext uri="{FF2B5EF4-FFF2-40B4-BE49-F238E27FC236}">
                <a16:creationId xmlns:a16="http://schemas.microsoft.com/office/drawing/2014/main" id="{61651759-299E-4F87-9EAB-F631D86F0800}"/>
              </a:ext>
            </a:extLst>
          </p:cNvPr>
          <p:cNvSpPr>
            <a:spLocks noGrp="1"/>
          </p:cNvSpPr>
          <p:nvPr>
            <p:ph sz="quarter" idx="11"/>
          </p:nvPr>
        </p:nvSpPr>
        <p:spPr>
          <a:xfrm>
            <a:off x="838200" y="2177935"/>
            <a:ext cx="10515599" cy="41491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5A372F20-D52C-4BFA-900C-8DD82E435308}"/>
              </a:ext>
            </a:extLst>
          </p:cNvPr>
          <p:cNvSpPr>
            <a:spLocks noGrp="1"/>
          </p:cNvSpPr>
          <p:nvPr>
            <p:ph type="body" sz="quarter" idx="12"/>
          </p:nvPr>
        </p:nvSpPr>
        <p:spPr>
          <a:xfrm>
            <a:off x="838200" y="1690688"/>
            <a:ext cx="10515598" cy="460866"/>
          </a:xfrm>
        </p:spPr>
        <p:txBody>
          <a:bodyPr>
            <a:noAutofit/>
          </a:bodyPr>
          <a:lstStyle>
            <a:lvl1pPr marL="228600" indent="-228600">
              <a:buFont typeface="Wingdings" panose="05000000000000000000" pitchFamily="2" charset="2"/>
              <a:buChar char=""/>
              <a:defRPr sz="1800"/>
            </a:lvl1pPr>
            <a:lvl2pPr>
              <a:defRPr sz="1800"/>
            </a:lvl2pPr>
            <a:lvl3pPr>
              <a:defRPr sz="1600"/>
            </a:lvl3pPr>
            <a:lvl4pPr>
              <a:defRPr sz="1400"/>
            </a:lvl4pPr>
            <a:lvl5pPr>
              <a:defRPr sz="1400"/>
            </a:lvl5pPr>
          </a:lstStyle>
          <a:p>
            <a:pPr lvl="0"/>
            <a:r>
              <a:rPr lang="en-US" dirty="0"/>
              <a:t>Click to edit Master text styles</a:t>
            </a:r>
          </a:p>
        </p:txBody>
      </p:sp>
    </p:spTree>
    <p:extLst>
      <p:ext uri="{BB962C8B-B14F-4D97-AF65-F5344CB8AC3E}">
        <p14:creationId xmlns:p14="http://schemas.microsoft.com/office/powerpoint/2010/main" val="34021389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ouble Conten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C3B76E0-F320-4543-A314-043E2CBBCBF6}"/>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5" name="Title Placeholder 1">
            <a:extLst>
              <a:ext uri="{FF2B5EF4-FFF2-40B4-BE49-F238E27FC236}">
                <a16:creationId xmlns:a16="http://schemas.microsoft.com/office/drawing/2014/main" id="{4571C2A6-2E5D-4330-9203-85859318A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8" name="Content Placeholder 7">
            <a:extLst>
              <a:ext uri="{FF2B5EF4-FFF2-40B4-BE49-F238E27FC236}">
                <a16:creationId xmlns:a16="http://schemas.microsoft.com/office/drawing/2014/main" id="{6305FD26-196B-4143-8D68-41A3B563CB1A}"/>
              </a:ext>
            </a:extLst>
          </p:cNvPr>
          <p:cNvSpPr>
            <a:spLocks noGrp="1"/>
          </p:cNvSpPr>
          <p:nvPr>
            <p:ph sz="quarter" idx="10"/>
          </p:nvPr>
        </p:nvSpPr>
        <p:spPr>
          <a:xfrm>
            <a:off x="838201" y="1858294"/>
            <a:ext cx="5120148"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7">
            <a:extLst>
              <a:ext uri="{FF2B5EF4-FFF2-40B4-BE49-F238E27FC236}">
                <a16:creationId xmlns:a16="http://schemas.microsoft.com/office/drawing/2014/main" id="{423D6864-9D57-44B2-9E9D-D42172C5576C}"/>
              </a:ext>
            </a:extLst>
          </p:cNvPr>
          <p:cNvSpPr>
            <a:spLocks noGrp="1"/>
          </p:cNvSpPr>
          <p:nvPr>
            <p:ph sz="quarter" idx="11"/>
          </p:nvPr>
        </p:nvSpPr>
        <p:spPr>
          <a:xfrm>
            <a:off x="6233159" y="1858294"/>
            <a:ext cx="5120640" cy="4468761"/>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F753DD7A-DC0B-43BB-A7E2-30E832B4B323}"/>
              </a:ext>
            </a:extLst>
          </p:cNvPr>
          <p:cNvPicPr>
            <a:picLocks noChangeAspect="1"/>
          </p:cNvPicPr>
          <p:nvPr userDrawn="1"/>
        </p:nvPicPr>
        <p:blipFill>
          <a:blip r:embed="rId2"/>
          <a:stretch>
            <a:fillRect/>
          </a:stretch>
        </p:blipFill>
        <p:spPr>
          <a:xfrm>
            <a:off x="9265920" y="805520"/>
            <a:ext cx="2743200" cy="465993"/>
          </a:xfrm>
          <a:prstGeom prst="rect">
            <a:avLst/>
          </a:prstGeom>
        </p:spPr>
      </p:pic>
    </p:spTree>
    <p:extLst>
      <p:ext uri="{BB962C8B-B14F-4D97-AF65-F5344CB8AC3E}">
        <p14:creationId xmlns:p14="http://schemas.microsoft.com/office/powerpoint/2010/main" val="3616940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map" descr="Map of North America">
            <a:extLst>
              <a:ext uri="{FF2B5EF4-FFF2-40B4-BE49-F238E27FC236}">
                <a16:creationId xmlns:a16="http://schemas.microsoft.com/office/drawing/2014/main" id="{68D99453-1B77-2F77-88DB-59011FA991CA}"/>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4" name="Slide Number Placeholder 4">
            <a:extLst>
              <a:ext uri="{FF2B5EF4-FFF2-40B4-BE49-F238E27FC236}">
                <a16:creationId xmlns:a16="http://schemas.microsoft.com/office/drawing/2014/main" id="{638D4CEB-FD69-4396-A6BA-C655570DDF1E}"/>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sp>
        <p:nvSpPr>
          <p:cNvPr id="3" name="Title 1">
            <a:extLst>
              <a:ext uri="{FF2B5EF4-FFF2-40B4-BE49-F238E27FC236}">
                <a16:creationId xmlns:a16="http://schemas.microsoft.com/office/drawing/2014/main" id="{3B63FC83-D40D-4EB3-BCAB-23F670C2C66E}"/>
              </a:ext>
            </a:extLst>
          </p:cNvPr>
          <p:cNvSpPr>
            <a:spLocks noGrp="1"/>
          </p:cNvSpPr>
          <p:nvPr>
            <p:ph type="title"/>
          </p:nvPr>
        </p:nvSpPr>
        <p:spPr>
          <a:xfrm>
            <a:off x="838200" y="3152001"/>
            <a:ext cx="10515600" cy="553998"/>
          </a:xfrm>
        </p:spPr>
        <p:txBody>
          <a:bodyPr wrap="square" lIns="0" tIns="0" rIns="0" bIns="0" anchor="t">
            <a:spAutoFit/>
          </a:bodyPr>
          <a:lstStyle>
            <a:lvl1pPr algn="ctr">
              <a:defRPr sz="4000" cap="all" baseline="0">
                <a:solidFill>
                  <a:schemeClr val="tx1">
                    <a:lumMod val="75000"/>
                    <a:lumOff val="25000"/>
                  </a:schemeClr>
                </a:solidFill>
              </a:defRPr>
            </a:lvl1pPr>
          </a:lstStyle>
          <a:p>
            <a:r>
              <a:rPr lang="en-US" dirty="0"/>
              <a:t>Click to edit Master title style</a:t>
            </a:r>
          </a:p>
        </p:txBody>
      </p:sp>
      <p:pic>
        <p:nvPicPr>
          <p:cNvPr id="5" name="Picture 4">
            <a:extLst>
              <a:ext uri="{FF2B5EF4-FFF2-40B4-BE49-F238E27FC236}">
                <a16:creationId xmlns:a16="http://schemas.microsoft.com/office/drawing/2014/main" id="{8FE55F5D-0DC5-4475-8E1F-94C145F9F710}"/>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19130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4" name="Picture 3">
            <a:extLst>
              <a:ext uri="{FF2B5EF4-FFF2-40B4-BE49-F238E27FC236}">
                <a16:creationId xmlns:a16="http://schemas.microsoft.com/office/drawing/2014/main" id="{3A403A7E-2049-4512-8649-E632C5246A65}"/>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106343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E6353-E8F9-441E-8283-E42B7C260EE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AE3B8B8-1924-4C24-A8B1-6C4B5136D15C}"/>
              </a:ext>
            </a:extLst>
          </p:cNvPr>
          <p:cNvSpPr>
            <a:spLocks noGrp="1"/>
          </p:cNvSpPr>
          <p:nvPr>
            <p:ph type="sldNum" sz="quarter" idx="10"/>
          </p:nvPr>
        </p:nvSpPr>
        <p:spPr/>
        <p:txBody>
          <a:bodyPr/>
          <a:lstStyle/>
          <a:p>
            <a:fld id="{ED6580AB-5C3C-4B4F-8E2A-8B7A0A8CE695}" type="slidenum">
              <a:rPr lang="en-US" smtClean="0"/>
              <a:t>‹#›</a:t>
            </a:fld>
            <a:endParaRPr lang="en-US" dirty="0"/>
          </a:p>
        </p:txBody>
      </p:sp>
    </p:spTree>
    <p:extLst>
      <p:ext uri="{BB962C8B-B14F-4D97-AF65-F5344CB8AC3E}">
        <p14:creationId xmlns:p14="http://schemas.microsoft.com/office/powerpoint/2010/main" val="99739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6" name="map" descr="Map of North America">
            <a:extLst>
              <a:ext uri="{FF2B5EF4-FFF2-40B4-BE49-F238E27FC236}">
                <a16:creationId xmlns:a16="http://schemas.microsoft.com/office/drawing/2014/main" id="{3B5B12E9-B8CD-4B3E-A443-837BA35F9D1D}"/>
              </a:ext>
            </a:extLst>
          </p:cNvPr>
          <p:cNvSpPr>
            <a:spLocks noChangeAspect="1" noEditPoints="1"/>
          </p:cNvSpPr>
          <p:nvPr userDrawn="1"/>
        </p:nvSpPr>
        <p:spPr bwMode="auto">
          <a:xfrm>
            <a:off x="4967550" y="0"/>
            <a:ext cx="7224450" cy="6420062"/>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2">
                  <a:lumMod val="20000"/>
                  <a:lumOff val="80000"/>
                </a:schemeClr>
              </a:gs>
              <a:gs pos="100000">
                <a:schemeClr val="bg2">
                  <a:lumMod val="20000"/>
                  <a:lumOff val="80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sz="1800"/>
          </a:p>
        </p:txBody>
      </p:sp>
      <p:sp>
        <p:nvSpPr>
          <p:cNvPr id="3" name="Slide Number Placeholder 4">
            <a:extLst>
              <a:ext uri="{FF2B5EF4-FFF2-40B4-BE49-F238E27FC236}">
                <a16:creationId xmlns:a16="http://schemas.microsoft.com/office/drawing/2014/main" id="{AF493024-C769-4FDF-A059-D11C858CBE67}"/>
              </a:ext>
            </a:extLst>
          </p:cNvPr>
          <p:cNvSpPr txBox="1">
            <a:spLocks/>
          </p:cNvSpPr>
          <p:nvPr/>
        </p:nvSpPr>
        <p:spPr>
          <a:xfrm>
            <a:off x="11826240" y="6465520"/>
            <a:ext cx="365760" cy="274320"/>
          </a:xfrm>
          <a:prstGeom prst="rect">
            <a:avLst/>
          </a:prstGeom>
        </p:spPr>
        <p:txBody>
          <a:bodyPr/>
          <a:lstStyle>
            <a:defPPr>
              <a:defRPr lang="en-US"/>
            </a:defPPr>
            <a:lvl1pPr marL="0" algn="ctr" defTabSz="914400" rtl="0" eaLnBrk="1" latinLnBrk="0" hangingPunct="1">
              <a:defRPr sz="1000" b="1" kern="1200">
                <a:solidFill>
                  <a:schemeClr val="bg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A4A7955-6230-48B4-BD8B-A7C460F75945}" type="slidenum">
              <a:rPr lang="en-US" smtClean="0"/>
              <a:pPr/>
              <a:t>‹#›</a:t>
            </a:fld>
            <a:endParaRPr lang="en-US" dirty="0"/>
          </a:p>
        </p:txBody>
      </p:sp>
      <p:pic>
        <p:nvPicPr>
          <p:cNvPr id="7" name="Picture 6">
            <a:extLst>
              <a:ext uri="{FF2B5EF4-FFF2-40B4-BE49-F238E27FC236}">
                <a16:creationId xmlns:a16="http://schemas.microsoft.com/office/drawing/2014/main" id="{CC778E25-5C11-4D46-889E-36342A4B784C}"/>
              </a:ext>
            </a:extLst>
          </p:cNvPr>
          <p:cNvPicPr>
            <a:picLocks noChangeAspect="1"/>
          </p:cNvPicPr>
          <p:nvPr userDrawn="1"/>
        </p:nvPicPr>
        <p:blipFill>
          <a:blip r:embed="rId2"/>
          <a:stretch>
            <a:fillRect/>
          </a:stretch>
        </p:blipFill>
        <p:spPr>
          <a:xfrm>
            <a:off x="9265920" y="441620"/>
            <a:ext cx="2743200" cy="465993"/>
          </a:xfrm>
          <a:prstGeom prst="rect">
            <a:avLst/>
          </a:prstGeom>
        </p:spPr>
      </p:pic>
    </p:spTree>
    <p:extLst>
      <p:ext uri="{BB962C8B-B14F-4D97-AF65-F5344CB8AC3E}">
        <p14:creationId xmlns:p14="http://schemas.microsoft.com/office/powerpoint/2010/main" val="3149640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6E36CC24-39C6-458F-BD13-EA8A32E4EADF}"/>
              </a:ext>
            </a:extLst>
          </p:cNvPr>
          <p:cNvSpPr/>
          <p:nvPr/>
        </p:nvSpPr>
        <p:spPr>
          <a:xfrm>
            <a:off x="8618" y="6403591"/>
            <a:ext cx="10263189"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D13D02-DAEA-4A5E-9C44-6EAB87B6B344}"/>
              </a:ext>
            </a:extLst>
          </p:cNvPr>
          <p:cNvSpPr/>
          <p:nvPr/>
        </p:nvSpPr>
        <p:spPr>
          <a:xfrm>
            <a:off x="11824884" y="6419800"/>
            <a:ext cx="367116"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sign&#10;&#10;Description generated with high confidence">
            <a:extLst>
              <a:ext uri="{FF2B5EF4-FFF2-40B4-BE49-F238E27FC236}">
                <a16:creationId xmlns:a16="http://schemas.microsoft.com/office/drawing/2014/main" id="{4325B3D1-6483-4097-B51A-50E2B95CDB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69486" y="6328360"/>
            <a:ext cx="549100" cy="548640"/>
          </a:xfrm>
          <a:prstGeom prst="rect">
            <a:avLst/>
          </a:prstGeom>
        </p:spPr>
      </p:pic>
      <p:sp>
        <p:nvSpPr>
          <p:cNvPr id="13" name="Slide Number Placeholder 4">
            <a:extLst>
              <a:ext uri="{FF2B5EF4-FFF2-40B4-BE49-F238E27FC236}">
                <a16:creationId xmlns:a16="http://schemas.microsoft.com/office/drawing/2014/main" id="{CBA16ED7-719D-4676-887A-57FEB640698F}"/>
              </a:ext>
            </a:extLst>
          </p:cNvPr>
          <p:cNvSpPr>
            <a:spLocks noGrp="1"/>
          </p:cNvSpPr>
          <p:nvPr>
            <p:ph type="sldNum" sz="quarter" idx="4"/>
          </p:nvPr>
        </p:nvSpPr>
        <p:spPr>
          <a:xfrm>
            <a:off x="11826240" y="6465520"/>
            <a:ext cx="365760" cy="274320"/>
          </a:xfrm>
          <a:prstGeom prst="rect">
            <a:avLst/>
          </a:prstGeom>
        </p:spPr>
        <p:txBody>
          <a:bodyPr/>
          <a:lstStyle>
            <a:lvl1pPr algn="ctr">
              <a:defRPr sz="1000" b="1">
                <a:solidFill>
                  <a:schemeClr val="bg1"/>
                </a:solidFill>
                <a:latin typeface="Roboto" panose="02000000000000000000" pitchFamily="2" charset="0"/>
                <a:ea typeface="Roboto" panose="02000000000000000000" pitchFamily="2" charset="0"/>
              </a:defRPr>
            </a:lvl1pPr>
          </a:lstStyle>
          <a:p>
            <a:fld id="{ED6580AB-5C3C-4B4F-8E2A-8B7A0A8CE695}" type="slidenum">
              <a:rPr lang="en-US" smtClean="0"/>
              <a:t>‹#›</a:t>
            </a:fld>
            <a:endParaRPr lang="en-US" dirty="0"/>
          </a:p>
        </p:txBody>
      </p:sp>
      <p:sp>
        <p:nvSpPr>
          <p:cNvPr id="4" name="Rectangle 3">
            <a:extLst>
              <a:ext uri="{FF2B5EF4-FFF2-40B4-BE49-F238E27FC236}">
                <a16:creationId xmlns:a16="http://schemas.microsoft.com/office/drawing/2014/main" id="{6E685D0F-4ABD-4469-A80E-51B057EA058C}"/>
              </a:ext>
            </a:extLst>
          </p:cNvPr>
          <p:cNvSpPr/>
          <p:nvPr userDrawn="1"/>
        </p:nvSpPr>
        <p:spPr>
          <a:xfrm>
            <a:off x="0" y="6455666"/>
            <a:ext cx="2725426" cy="261610"/>
          </a:xfrm>
          <a:prstGeom prst="rect">
            <a:avLst/>
          </a:prstGeom>
        </p:spPr>
        <p:txBody>
          <a:bodyPr wrap="none">
            <a:spAutoFit/>
          </a:bodyPr>
          <a:lstStyle/>
          <a:p>
            <a:pPr>
              <a:defRPr/>
            </a:pPr>
            <a:r>
              <a:rPr lang="en-US" sz="1100" dirty="0">
                <a:solidFill>
                  <a:schemeClr val="bg1"/>
                </a:solidFill>
              </a:rPr>
              <a:t>Big Data Architecture &amp; Governance – 2023</a:t>
            </a:r>
          </a:p>
        </p:txBody>
      </p:sp>
    </p:spTree>
    <p:extLst>
      <p:ext uri="{BB962C8B-B14F-4D97-AF65-F5344CB8AC3E}">
        <p14:creationId xmlns:p14="http://schemas.microsoft.com/office/powerpoint/2010/main" val="761353922"/>
      </p:ext>
    </p:extLst>
  </p:cSld>
  <p:clrMap bg1="lt1" tx1="dk1" bg2="lt2" tx2="dk2" accent1="accent1" accent2="accent2" accent3="accent3" accent4="accent4" accent5="accent5" accent6="accent6" hlink="hlink" folHlink="folHlink"/>
  <p:sldLayoutIdLst>
    <p:sldLayoutId id="2147483682" r:id="rId1"/>
    <p:sldLayoutId id="2147483700" r:id="rId2"/>
    <p:sldLayoutId id="2147483686" r:id="rId3"/>
    <p:sldLayoutId id="2147483701" r:id="rId4"/>
    <p:sldLayoutId id="2147483683" r:id="rId5"/>
    <p:sldLayoutId id="2147483684" r:id="rId6"/>
    <p:sldLayoutId id="2147483685" r:id="rId7"/>
    <p:sldLayoutId id="2147483702" r:id="rId8"/>
    <p:sldLayoutId id="2147483699" r:id="rId9"/>
  </p:sldLayoutIdLst>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000" b="0" kern="1200">
          <a:solidFill>
            <a:schemeClr val="tx1"/>
          </a:solidFill>
          <a:latin typeface="Rockwell" panose="02060603020205020403" pitchFamily="18" charset="0"/>
          <a:ea typeface="Roboto" panose="02000000000000000000" pitchFamily="2" charset="0"/>
          <a:cs typeface="Raav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B15E2-3396-A3BC-B9F3-4AD030765F60}"/>
              </a:ext>
            </a:extLst>
          </p:cNvPr>
          <p:cNvSpPr>
            <a:spLocks noGrp="1"/>
          </p:cNvSpPr>
          <p:nvPr>
            <p:ph type="title"/>
          </p:nvPr>
        </p:nvSpPr>
        <p:spPr>
          <a:xfrm>
            <a:off x="802432" y="1117928"/>
            <a:ext cx="2183363" cy="387798"/>
          </a:xfrm>
        </p:spPr>
        <p:txBody>
          <a:bodyPr/>
          <a:lstStyle/>
          <a:p>
            <a:pPr algn="l"/>
            <a:r>
              <a:rPr lang="en-US" sz="2800" dirty="0">
                <a:solidFill>
                  <a:schemeClr val="accent1">
                    <a:lumMod val="50000"/>
                  </a:schemeClr>
                </a:solidFill>
              </a:rPr>
              <a:t>Contents</a:t>
            </a:r>
          </a:p>
        </p:txBody>
      </p:sp>
      <p:sp>
        <p:nvSpPr>
          <p:cNvPr id="2" name="TextBox 1">
            <a:extLst>
              <a:ext uri="{FF2B5EF4-FFF2-40B4-BE49-F238E27FC236}">
                <a16:creationId xmlns:a16="http://schemas.microsoft.com/office/drawing/2014/main" id="{C36AF55F-1620-8F17-418B-D45B41BC55DA}"/>
              </a:ext>
            </a:extLst>
          </p:cNvPr>
          <p:cNvSpPr txBox="1"/>
          <p:nvPr/>
        </p:nvSpPr>
        <p:spPr>
          <a:xfrm>
            <a:off x="802432" y="1772816"/>
            <a:ext cx="7296539" cy="4093428"/>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Introduction</a:t>
            </a:r>
          </a:p>
          <a:p>
            <a:endPar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Impact of the project</a:t>
            </a:r>
          </a:p>
          <a:p>
            <a:pPr marL="285750" indent="-285750">
              <a:buFont typeface="Arial" panose="020B0604020202020204" pitchFamily="34" charset="0"/>
              <a:buChar char="•"/>
            </a:pPr>
            <a:endPar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Data preparation</a:t>
            </a:r>
          </a:p>
          <a:p>
            <a:pPr marL="285750" indent="-285750">
              <a:buFont typeface="Arial" panose="020B0604020202020204" pitchFamily="34" charset="0"/>
              <a:buChar char="•"/>
            </a:pPr>
            <a:endPar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Data manipulation and wrangling</a:t>
            </a:r>
          </a:p>
          <a:p>
            <a:pPr marL="285750" indent="-285750">
              <a:buFont typeface="Arial" panose="020B0604020202020204" pitchFamily="34" charset="0"/>
              <a:buChar char="•"/>
            </a:pPr>
            <a:endPar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Data loading</a:t>
            </a:r>
          </a:p>
          <a:p>
            <a:pPr marL="285750" indent="-285750">
              <a:buFont typeface="Arial" panose="020B0604020202020204" pitchFamily="34" charset="0"/>
              <a:buChar char="•"/>
            </a:pPr>
            <a:endPar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Data visualization</a:t>
            </a:r>
          </a:p>
          <a:p>
            <a:pPr marL="285750" indent="-285750">
              <a:buFont typeface="Arial" panose="020B0604020202020204" pitchFamily="34" charset="0"/>
              <a:buChar char="•"/>
            </a:pPr>
            <a:endPar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2000"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Conclusion </a:t>
            </a:r>
            <a:endParaRPr lang="en-US" dirty="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descr="San Francisco Fire Department - Wikipedia">
            <a:extLst>
              <a:ext uri="{FF2B5EF4-FFF2-40B4-BE49-F238E27FC236}">
                <a16:creationId xmlns:a16="http://schemas.microsoft.com/office/drawing/2014/main" id="{CC518CE1-5E6A-662B-0219-42EB6216E1E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7233" y="2077539"/>
            <a:ext cx="2964180" cy="2964180"/>
          </a:xfrm>
          <a:prstGeom prst="rect">
            <a:avLst/>
          </a:prstGeom>
          <a:noFill/>
          <a:ln>
            <a:noFill/>
          </a:ln>
        </p:spPr>
      </p:pic>
    </p:spTree>
    <p:extLst>
      <p:ext uri="{BB962C8B-B14F-4D97-AF65-F5344CB8AC3E}">
        <p14:creationId xmlns:p14="http://schemas.microsoft.com/office/powerpoint/2010/main" val="602323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399661" y="365125"/>
            <a:ext cx="10515600" cy="729167"/>
          </a:xfrm>
        </p:spPr>
        <p:txBody>
          <a:bodyPr/>
          <a:lstStyle/>
          <a:p>
            <a:r>
              <a:rPr lang="en-US" dirty="0"/>
              <a:t>Data Loading</a:t>
            </a:r>
          </a:p>
        </p:txBody>
      </p:sp>
      <p:sp>
        <p:nvSpPr>
          <p:cNvPr id="5" name="Content Placeholder 4">
            <a:extLst>
              <a:ext uri="{FF2B5EF4-FFF2-40B4-BE49-F238E27FC236}">
                <a16:creationId xmlns:a16="http://schemas.microsoft.com/office/drawing/2014/main" id="{5BCD9B67-0001-4CE8-9E2A-EF590A3D4EBF}"/>
              </a:ext>
            </a:extLst>
          </p:cNvPr>
          <p:cNvSpPr>
            <a:spLocks noGrp="1"/>
          </p:cNvSpPr>
          <p:nvPr>
            <p:ph sz="quarter" idx="10"/>
          </p:nvPr>
        </p:nvSpPr>
        <p:spPr>
          <a:xfrm>
            <a:off x="399662" y="1094292"/>
            <a:ext cx="10515599" cy="1167437"/>
          </a:xfrm>
        </p:spPr>
        <p:txBody>
          <a:bodyPr>
            <a:normAutofit/>
          </a:bodyPr>
          <a:lstStyle/>
          <a:p>
            <a:pPr marL="0" marR="0" indent="0">
              <a:lnSpc>
                <a:spcPct val="115000"/>
              </a:lnSpc>
              <a:spcBef>
                <a:spcPts val="0"/>
              </a:spcBef>
              <a:spcAft>
                <a:spcPts val="1000"/>
              </a:spcAft>
              <a:buNone/>
            </a:pPr>
            <a:r>
              <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Neo4j Database</a:t>
            </a:r>
            <a:endPar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The Neo4j database is a type of database that organizes data as graphs, providing reliable data integrity and following the ACID principle. </a:t>
            </a:r>
            <a:r>
              <a:rPr lang="en-US" sz="1600" dirty="0">
                <a:solidFill>
                  <a:srgbClr val="0F243E"/>
                </a:solidFill>
                <a:ea typeface="Calibri" panose="020F0502020204030204" pitchFamily="34" charset="0"/>
                <a:cs typeface="Times New Roman" panose="02020603050405020304" pitchFamily="18" charset="0"/>
              </a:rPr>
              <a:t>Used</a:t>
            </a:r>
            <a:r>
              <a:rPr lang="en-US" sz="18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 </a:t>
            </a:r>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Neo4j 1.5.7</a:t>
            </a:r>
          </a:p>
          <a:p>
            <a:pPr marL="0" indent="0">
              <a:buNone/>
            </a:pPr>
            <a:endParaRPr lang="en-US" sz="2400" dirty="0">
              <a:solidFill>
                <a:schemeClr val="bg1">
                  <a:lumMod val="50000"/>
                </a:schemeClr>
              </a:solidFill>
            </a:endParaRPr>
          </a:p>
        </p:txBody>
      </p:sp>
      <p:pic>
        <p:nvPicPr>
          <p:cNvPr id="2" name="Picture 1" descr="Graphical user interface, application&#10;&#10;Description automatically generated">
            <a:extLst>
              <a:ext uri="{FF2B5EF4-FFF2-40B4-BE49-F238E27FC236}">
                <a16:creationId xmlns:a16="http://schemas.microsoft.com/office/drawing/2014/main" id="{CF8DBF8F-7406-FB7D-782D-9A1E85334D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6751" y="2261729"/>
            <a:ext cx="7718747" cy="4100997"/>
          </a:xfrm>
          <a:prstGeom prst="rect">
            <a:avLst/>
          </a:prstGeom>
          <a:ln w="6350">
            <a:solidFill>
              <a:srgbClr val="000000"/>
            </a:solidFill>
          </a:ln>
        </p:spPr>
      </p:pic>
    </p:spTree>
    <p:extLst>
      <p:ext uri="{BB962C8B-B14F-4D97-AF65-F5344CB8AC3E}">
        <p14:creationId xmlns:p14="http://schemas.microsoft.com/office/powerpoint/2010/main" val="1744770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558282" y="141191"/>
            <a:ext cx="10515600" cy="913169"/>
          </a:xfrm>
        </p:spPr>
        <p:txBody>
          <a:bodyPr/>
          <a:lstStyle/>
          <a:p>
            <a:r>
              <a:rPr lang="en-US" dirty="0"/>
              <a:t>Bias – Variance Analysis</a:t>
            </a:r>
          </a:p>
        </p:txBody>
      </p:sp>
      <p:sp>
        <p:nvSpPr>
          <p:cNvPr id="3" name="Content Placeholder 2">
            <a:extLst>
              <a:ext uri="{FF2B5EF4-FFF2-40B4-BE49-F238E27FC236}">
                <a16:creationId xmlns:a16="http://schemas.microsoft.com/office/drawing/2014/main" id="{C0A7E066-DEDF-DDA3-7C72-93BA7F96CFBC}"/>
              </a:ext>
            </a:extLst>
          </p:cNvPr>
          <p:cNvSpPr>
            <a:spLocks noGrp="1"/>
          </p:cNvSpPr>
          <p:nvPr>
            <p:ph sz="quarter" idx="10"/>
          </p:nvPr>
        </p:nvSpPr>
        <p:spPr>
          <a:xfrm>
            <a:off x="558282" y="981217"/>
            <a:ext cx="11633718" cy="1500726"/>
          </a:xfrm>
        </p:spPr>
        <p:txBody>
          <a:bodyPr/>
          <a:lstStyle/>
          <a:p>
            <a:r>
              <a:rPr lang="en-US" sz="1600" dirty="0">
                <a:solidFill>
                  <a:srgbClr val="0F243E"/>
                </a:solidFill>
                <a:ea typeface="Calibri" panose="020F0502020204030204" pitchFamily="34" charset="0"/>
                <a:cs typeface="Times New Roman" panose="02020603050405020304" pitchFamily="18" charset="0"/>
              </a:rPr>
              <a:t>Performed Bias Variance Analysis on the dataset using random shuffling. </a:t>
            </a:r>
          </a:p>
          <a:p>
            <a:r>
              <a:rPr lang="en-US" sz="1600" dirty="0">
                <a:solidFill>
                  <a:srgbClr val="0F243E"/>
                </a:solidFill>
                <a:ea typeface="Calibri" panose="020F0502020204030204" pitchFamily="34" charset="0"/>
                <a:cs typeface="Times New Roman" panose="02020603050405020304" pitchFamily="18" charset="0"/>
              </a:rPr>
              <a:t>Using the minimum percentage of data that needs to be consumed across all variables to achieve higher accuracy, it can be concluded that the dataset does not need to be consumed entirely. </a:t>
            </a:r>
          </a:p>
          <a:p>
            <a:r>
              <a:rPr lang="en-US" sz="1600" dirty="0">
                <a:solidFill>
                  <a:srgbClr val="0F243E"/>
                </a:solidFill>
                <a:ea typeface="Calibri" panose="020F0502020204030204" pitchFamily="34" charset="0"/>
                <a:cs typeface="Times New Roman" panose="02020603050405020304" pitchFamily="18" charset="0"/>
              </a:rPr>
              <a:t>This means that the </a:t>
            </a:r>
            <a:r>
              <a:rPr lang="en-US" sz="1600" b="1" dirty="0">
                <a:solidFill>
                  <a:srgbClr val="0F243E"/>
                </a:solidFill>
                <a:ea typeface="Calibri" panose="020F0502020204030204" pitchFamily="34" charset="0"/>
                <a:cs typeface="Times New Roman" panose="02020603050405020304" pitchFamily="18" charset="0"/>
              </a:rPr>
              <a:t>analysis can be conducted on a smaller sample of the dataset achieving the same amount of accuracy</a:t>
            </a:r>
            <a:r>
              <a:rPr lang="en-US" sz="1600" dirty="0">
                <a:solidFill>
                  <a:srgbClr val="0F243E"/>
                </a:solidFill>
                <a:ea typeface="Calibri" panose="020F0502020204030204" pitchFamily="34" charset="0"/>
                <a:cs typeface="Times New Roman" panose="02020603050405020304" pitchFamily="18" charset="0"/>
              </a:rPr>
              <a:t>, which can help in reducing computational costs and processing time.</a:t>
            </a:r>
          </a:p>
          <a:p>
            <a:endParaRPr lang="en-US" dirty="0"/>
          </a:p>
        </p:txBody>
      </p:sp>
      <p:pic>
        <p:nvPicPr>
          <p:cNvPr id="1026" name="Picture 2">
            <a:extLst>
              <a:ext uri="{FF2B5EF4-FFF2-40B4-BE49-F238E27FC236}">
                <a16:creationId xmlns:a16="http://schemas.microsoft.com/office/drawing/2014/main" id="{66B5AFB3-21A6-C7C9-65FC-259DEA080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70" y="2593362"/>
            <a:ext cx="6166082" cy="3807438"/>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D4BC2C3-3308-098E-CCC6-B2CF13BF59A7}"/>
              </a:ext>
            </a:extLst>
          </p:cNvPr>
          <p:cNvSpPr/>
          <p:nvPr/>
        </p:nvSpPr>
        <p:spPr>
          <a:xfrm>
            <a:off x="558283" y="5983454"/>
            <a:ext cx="3252336" cy="30627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a:extLst>
              <a:ext uri="{FF2B5EF4-FFF2-40B4-BE49-F238E27FC236}">
                <a16:creationId xmlns:a16="http://schemas.microsoft.com/office/drawing/2014/main" id="{E19C92F3-00A7-4446-8F0D-1F6D5B1BE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506" y="4346713"/>
            <a:ext cx="4823065" cy="1976326"/>
          </a:xfrm>
          <a:prstGeom prst="rect">
            <a:avLst/>
          </a:prstGeom>
          <a:noFill/>
          <a:ln w="6350">
            <a:solidFill>
              <a:srgbClr val="000000"/>
            </a:solidFill>
          </a:ln>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CC693C78-42A7-6EB0-335B-8B24F696B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3506" y="2593361"/>
            <a:ext cx="3517641" cy="1671277"/>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6EEB10D-514D-6B4B-D51F-822E4F2F6461}"/>
              </a:ext>
            </a:extLst>
          </p:cNvPr>
          <p:cNvSpPr/>
          <p:nvPr/>
        </p:nvSpPr>
        <p:spPr>
          <a:xfrm>
            <a:off x="7193902" y="5990253"/>
            <a:ext cx="3879980" cy="20527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8239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65125"/>
            <a:ext cx="10515600" cy="577267"/>
          </a:xfrm>
        </p:spPr>
        <p:txBody>
          <a:bodyPr>
            <a:normAutofit fontScale="90000"/>
          </a:bodyPr>
          <a:lstStyle/>
          <a:p>
            <a:r>
              <a:rPr lang="en-US" dirty="0"/>
              <a:t>Data Mapping </a:t>
            </a:r>
          </a:p>
        </p:txBody>
      </p:sp>
      <p:pic>
        <p:nvPicPr>
          <p:cNvPr id="3" name="Content Placeholder 2" descr="Text&#10;&#10;Description automatically generated">
            <a:extLst>
              <a:ext uri="{FF2B5EF4-FFF2-40B4-BE49-F238E27FC236}">
                <a16:creationId xmlns:a16="http://schemas.microsoft.com/office/drawing/2014/main" id="{A19FB207-5B4E-C849-44A1-0E41E6AFC8B6}"/>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838200" y="1404129"/>
            <a:ext cx="5329187" cy="4468813"/>
          </a:xfrm>
          <a:prstGeom prst="rect">
            <a:avLst/>
          </a:prstGeom>
          <a:ln>
            <a:solidFill>
              <a:srgbClr val="000000"/>
            </a:solidFill>
          </a:ln>
        </p:spPr>
      </p:pic>
      <p:pic>
        <p:nvPicPr>
          <p:cNvPr id="6" name="Picture 5" descr="Text&#10;&#10;Description automatically generated">
            <a:extLst>
              <a:ext uri="{FF2B5EF4-FFF2-40B4-BE49-F238E27FC236}">
                <a16:creationId xmlns:a16="http://schemas.microsoft.com/office/drawing/2014/main" id="{BB12D514-75E6-67BE-D737-CF7DC9E2A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553" y="1366807"/>
            <a:ext cx="3688080" cy="730250"/>
          </a:xfrm>
          <a:prstGeom prst="rect">
            <a:avLst/>
          </a:prstGeom>
        </p:spPr>
      </p:pic>
      <p:pic>
        <p:nvPicPr>
          <p:cNvPr id="7" name="Picture 6">
            <a:extLst>
              <a:ext uri="{FF2B5EF4-FFF2-40B4-BE49-F238E27FC236}">
                <a16:creationId xmlns:a16="http://schemas.microsoft.com/office/drawing/2014/main" id="{C67CE3AE-45A1-127D-2D8F-DEDF80210B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1672" y="3166080"/>
            <a:ext cx="5006340" cy="2669540"/>
          </a:xfrm>
          <a:prstGeom prst="rect">
            <a:avLst/>
          </a:prstGeom>
        </p:spPr>
      </p:pic>
    </p:spTree>
    <p:extLst>
      <p:ext uri="{BB962C8B-B14F-4D97-AF65-F5344CB8AC3E}">
        <p14:creationId xmlns:p14="http://schemas.microsoft.com/office/powerpoint/2010/main" val="1330500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315686" y="255958"/>
            <a:ext cx="10515600" cy="722855"/>
          </a:xfrm>
        </p:spPr>
        <p:txBody>
          <a:bodyPr/>
          <a:lstStyle/>
          <a:p>
            <a:r>
              <a:rPr lang="en-US" dirty="0"/>
              <a:t>Data Visualization </a:t>
            </a:r>
          </a:p>
        </p:txBody>
      </p:sp>
      <p:sp>
        <p:nvSpPr>
          <p:cNvPr id="5" name="Content Placeholder 4">
            <a:extLst>
              <a:ext uri="{FF2B5EF4-FFF2-40B4-BE49-F238E27FC236}">
                <a16:creationId xmlns:a16="http://schemas.microsoft.com/office/drawing/2014/main" id="{D8EB1F91-4A08-1680-79B1-6929B0E67B9C}"/>
              </a:ext>
            </a:extLst>
          </p:cNvPr>
          <p:cNvSpPr>
            <a:spLocks noGrp="1"/>
          </p:cNvSpPr>
          <p:nvPr>
            <p:ph sz="quarter" idx="10"/>
          </p:nvPr>
        </p:nvSpPr>
        <p:spPr>
          <a:xfrm>
            <a:off x="250371" y="1008310"/>
            <a:ext cx="11860763" cy="722856"/>
          </a:xfrm>
        </p:spPr>
        <p:txBody>
          <a:bodyPr>
            <a:normAutofit/>
          </a:bodyPr>
          <a:lstStyle/>
          <a:p>
            <a:pPr marL="0" indent="0">
              <a:buNone/>
            </a:pPr>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As a leading data visualization tool, </a:t>
            </a:r>
            <a:r>
              <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Tableau</a:t>
            </a:r>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 has many desirable and unique features. Its powerful data discovery and exploration application allows you to answer important questions in seconds.</a:t>
            </a:r>
            <a:endParaRPr lang="en-US" sz="2400" dirty="0"/>
          </a:p>
        </p:txBody>
      </p:sp>
      <p:pic>
        <p:nvPicPr>
          <p:cNvPr id="11" name="Picture 10">
            <a:extLst>
              <a:ext uri="{FF2B5EF4-FFF2-40B4-BE49-F238E27FC236}">
                <a16:creationId xmlns:a16="http://schemas.microsoft.com/office/drawing/2014/main" id="{B70652B2-6F01-AEBE-E80B-E70558DEE5F1}"/>
              </a:ext>
            </a:extLst>
          </p:cNvPr>
          <p:cNvPicPr>
            <a:picLocks noChangeAspect="1"/>
          </p:cNvPicPr>
          <p:nvPr/>
        </p:nvPicPr>
        <p:blipFill>
          <a:blip r:embed="rId2"/>
          <a:stretch>
            <a:fillRect/>
          </a:stretch>
        </p:blipFill>
        <p:spPr>
          <a:xfrm>
            <a:off x="1875740" y="1866807"/>
            <a:ext cx="6764407" cy="4048197"/>
          </a:xfrm>
          <a:prstGeom prst="rect">
            <a:avLst/>
          </a:prstGeom>
          <a:ln w="9525">
            <a:solidFill>
              <a:srgbClr val="000000"/>
            </a:solidFill>
          </a:ln>
        </p:spPr>
      </p:pic>
    </p:spTree>
    <p:extLst>
      <p:ext uri="{BB962C8B-B14F-4D97-AF65-F5344CB8AC3E}">
        <p14:creationId xmlns:p14="http://schemas.microsoft.com/office/powerpoint/2010/main" val="4002356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p:txBody>
          <a:bodyPr/>
          <a:lstStyle/>
          <a:p>
            <a:r>
              <a:rPr lang="en-US" dirty="0"/>
              <a:t>Data Visualization - 1 </a:t>
            </a:r>
          </a:p>
        </p:txBody>
      </p:sp>
      <p:sp>
        <p:nvSpPr>
          <p:cNvPr id="5" name="Content Placeholder 4">
            <a:extLst>
              <a:ext uri="{FF2B5EF4-FFF2-40B4-BE49-F238E27FC236}">
                <a16:creationId xmlns:a16="http://schemas.microsoft.com/office/drawing/2014/main" id="{D8EB1F91-4A08-1680-79B1-6929B0E67B9C}"/>
              </a:ext>
            </a:extLst>
          </p:cNvPr>
          <p:cNvSpPr>
            <a:spLocks noGrp="1"/>
          </p:cNvSpPr>
          <p:nvPr>
            <p:ph sz="quarter" idx="10"/>
          </p:nvPr>
        </p:nvSpPr>
        <p:spPr>
          <a:xfrm>
            <a:off x="838201" y="1410426"/>
            <a:ext cx="10515599" cy="4468761"/>
          </a:xfrm>
        </p:spPr>
        <p:txBody>
          <a:bodyPr>
            <a:normAutofit/>
          </a:bodyPr>
          <a:lstStyle/>
          <a:p>
            <a:pPr>
              <a:lnSpc>
                <a:spcPct val="115000"/>
              </a:lnSpc>
              <a:spcBef>
                <a:spcPts val="0"/>
              </a:spcBef>
              <a:spcAft>
                <a:spcPts val="1000"/>
              </a:spcAft>
            </a:pPr>
            <a:r>
              <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Number of calls in San Francisco by Neighborhoods</a:t>
            </a:r>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a:t>
            </a:r>
          </a:p>
          <a:p>
            <a:pPr marL="0" indent="0">
              <a:lnSpc>
                <a:spcPct val="115000"/>
              </a:lnSpc>
              <a:spcBef>
                <a:spcPts val="0"/>
              </a:spcBef>
              <a:spcAft>
                <a:spcPts val="1000"/>
              </a:spcAft>
              <a:buNone/>
            </a:pPr>
            <a:endPar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p:txBody>
      </p:sp>
      <p:pic>
        <p:nvPicPr>
          <p:cNvPr id="2" name="Picture 1" descr="A picture containing application&#10;&#10;Description automatically generated">
            <a:extLst>
              <a:ext uri="{FF2B5EF4-FFF2-40B4-BE49-F238E27FC236}">
                <a16:creationId xmlns:a16="http://schemas.microsoft.com/office/drawing/2014/main" id="{2C935135-DB4D-F145-1F17-125D27774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2238" y="1830510"/>
            <a:ext cx="7527524" cy="4262380"/>
          </a:xfrm>
          <a:prstGeom prst="rect">
            <a:avLst/>
          </a:prstGeom>
          <a:ln w="6350">
            <a:solidFill>
              <a:srgbClr val="000000"/>
            </a:solidFill>
          </a:ln>
        </p:spPr>
      </p:pic>
    </p:spTree>
    <p:extLst>
      <p:ext uri="{BB962C8B-B14F-4D97-AF65-F5344CB8AC3E}">
        <p14:creationId xmlns:p14="http://schemas.microsoft.com/office/powerpoint/2010/main" val="1606611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290480"/>
            <a:ext cx="10515600" cy="1325563"/>
          </a:xfrm>
        </p:spPr>
        <p:txBody>
          <a:bodyPr/>
          <a:lstStyle/>
          <a:p>
            <a:r>
              <a:rPr lang="en-US" dirty="0"/>
              <a:t>Data Visualization - 2 </a:t>
            </a:r>
          </a:p>
        </p:txBody>
      </p:sp>
      <p:sp>
        <p:nvSpPr>
          <p:cNvPr id="5" name="Content Placeholder 4">
            <a:extLst>
              <a:ext uri="{FF2B5EF4-FFF2-40B4-BE49-F238E27FC236}">
                <a16:creationId xmlns:a16="http://schemas.microsoft.com/office/drawing/2014/main" id="{D8EB1F91-4A08-1680-79B1-6929B0E67B9C}"/>
              </a:ext>
            </a:extLst>
          </p:cNvPr>
          <p:cNvSpPr>
            <a:spLocks noGrp="1"/>
          </p:cNvSpPr>
          <p:nvPr>
            <p:ph sz="quarter" idx="10"/>
          </p:nvPr>
        </p:nvSpPr>
        <p:spPr>
          <a:xfrm>
            <a:off x="838201" y="1410426"/>
            <a:ext cx="10515599" cy="4468761"/>
          </a:xfrm>
        </p:spPr>
        <p:txBody>
          <a:bodyPr>
            <a:normAutofit/>
          </a:bodyPr>
          <a:lstStyle/>
          <a:p>
            <a:pPr>
              <a:lnSpc>
                <a:spcPct val="115000"/>
              </a:lnSpc>
              <a:spcBef>
                <a:spcPts val="0"/>
              </a:spcBef>
              <a:spcAft>
                <a:spcPts val="1000"/>
              </a:spcAft>
            </a:pPr>
            <a:r>
              <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Which cause of incident is the most common? </a:t>
            </a: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p:txBody>
      </p:sp>
      <p:pic>
        <p:nvPicPr>
          <p:cNvPr id="3" name="Picture 2" descr="Chart&#10;&#10;Description automatically generated">
            <a:extLst>
              <a:ext uri="{FF2B5EF4-FFF2-40B4-BE49-F238E27FC236}">
                <a16:creationId xmlns:a16="http://schemas.microsoft.com/office/drawing/2014/main" id="{0C97CC3F-20DA-C740-441D-A906EB47C5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8053" y="1993776"/>
            <a:ext cx="7395894" cy="3548607"/>
          </a:xfrm>
          <a:prstGeom prst="rect">
            <a:avLst/>
          </a:prstGeom>
          <a:ln w="6350">
            <a:solidFill>
              <a:srgbClr val="000000"/>
            </a:solidFill>
          </a:ln>
        </p:spPr>
      </p:pic>
    </p:spTree>
    <p:extLst>
      <p:ext uri="{BB962C8B-B14F-4D97-AF65-F5344CB8AC3E}">
        <p14:creationId xmlns:p14="http://schemas.microsoft.com/office/powerpoint/2010/main" val="626714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27802"/>
            <a:ext cx="10515600" cy="1325563"/>
          </a:xfrm>
        </p:spPr>
        <p:txBody>
          <a:bodyPr/>
          <a:lstStyle/>
          <a:p>
            <a:r>
              <a:rPr lang="en-US" dirty="0"/>
              <a:t>Data Visualization - 3 </a:t>
            </a:r>
          </a:p>
        </p:txBody>
      </p:sp>
      <p:sp>
        <p:nvSpPr>
          <p:cNvPr id="5" name="Content Placeholder 4">
            <a:extLst>
              <a:ext uri="{FF2B5EF4-FFF2-40B4-BE49-F238E27FC236}">
                <a16:creationId xmlns:a16="http://schemas.microsoft.com/office/drawing/2014/main" id="{D8EB1F91-4A08-1680-79B1-6929B0E67B9C}"/>
              </a:ext>
            </a:extLst>
          </p:cNvPr>
          <p:cNvSpPr>
            <a:spLocks noGrp="1"/>
          </p:cNvSpPr>
          <p:nvPr>
            <p:ph sz="quarter" idx="10"/>
          </p:nvPr>
        </p:nvSpPr>
        <p:spPr>
          <a:xfrm>
            <a:off x="838201" y="1410426"/>
            <a:ext cx="10515599" cy="4468761"/>
          </a:xfrm>
        </p:spPr>
        <p:txBody>
          <a:bodyPr>
            <a:normAutofit/>
          </a:bodyPr>
          <a:lstStyle/>
          <a:p>
            <a:pPr>
              <a:lnSpc>
                <a:spcPct val="115000"/>
              </a:lnSpc>
              <a:spcBef>
                <a:spcPts val="0"/>
              </a:spcBef>
              <a:spcAft>
                <a:spcPts val="1000"/>
              </a:spcAft>
            </a:pPr>
            <a:r>
              <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Which station can expect the greatest number of calls?</a:t>
            </a: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5C735C1-45AB-EDB6-2D3C-226BEBDB8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374" y="1924049"/>
            <a:ext cx="8661252" cy="3955138"/>
          </a:xfrm>
          <a:prstGeom prst="rect">
            <a:avLst/>
          </a:prstGeom>
          <a:ln w="6350">
            <a:solidFill>
              <a:srgbClr val="000000"/>
            </a:solidFill>
          </a:ln>
        </p:spPr>
      </p:pic>
    </p:spTree>
    <p:extLst>
      <p:ext uri="{BB962C8B-B14F-4D97-AF65-F5344CB8AC3E}">
        <p14:creationId xmlns:p14="http://schemas.microsoft.com/office/powerpoint/2010/main" val="944695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27802"/>
            <a:ext cx="10515600" cy="1325563"/>
          </a:xfrm>
        </p:spPr>
        <p:txBody>
          <a:bodyPr/>
          <a:lstStyle/>
          <a:p>
            <a:r>
              <a:rPr lang="en-US" dirty="0"/>
              <a:t>Data Visualization - 4 </a:t>
            </a:r>
          </a:p>
        </p:txBody>
      </p:sp>
      <p:sp>
        <p:nvSpPr>
          <p:cNvPr id="5" name="Content Placeholder 4">
            <a:extLst>
              <a:ext uri="{FF2B5EF4-FFF2-40B4-BE49-F238E27FC236}">
                <a16:creationId xmlns:a16="http://schemas.microsoft.com/office/drawing/2014/main" id="{D8EB1F91-4A08-1680-79B1-6929B0E67B9C}"/>
              </a:ext>
            </a:extLst>
          </p:cNvPr>
          <p:cNvSpPr>
            <a:spLocks noGrp="1"/>
          </p:cNvSpPr>
          <p:nvPr>
            <p:ph sz="quarter" idx="10"/>
          </p:nvPr>
        </p:nvSpPr>
        <p:spPr>
          <a:xfrm>
            <a:off x="838201" y="1410426"/>
            <a:ext cx="10515599" cy="4468761"/>
          </a:xfrm>
        </p:spPr>
        <p:txBody>
          <a:bodyPr>
            <a:normAutofit/>
          </a:bodyPr>
          <a:lstStyle/>
          <a:p>
            <a:pPr>
              <a:lnSpc>
                <a:spcPct val="115000"/>
              </a:lnSpc>
              <a:spcBef>
                <a:spcPts val="0"/>
              </a:spcBef>
              <a:spcAft>
                <a:spcPts val="1000"/>
              </a:spcAft>
            </a:pPr>
            <a:r>
              <a:rPr lang="en-US" sz="1600" b="1" dirty="0">
                <a:solidFill>
                  <a:srgbClr val="0F243E"/>
                </a:solidFill>
                <a:ea typeface="Calibri" panose="020F0502020204030204" pitchFamily="34" charset="0"/>
                <a:cs typeface="Times New Roman" panose="02020603050405020304" pitchFamily="18" charset="0"/>
              </a:rPr>
              <a:t>Reaction times by calls of different priorities for disposition “Gone on Arrival”:</a:t>
            </a: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p:txBody>
      </p:sp>
      <p:pic>
        <p:nvPicPr>
          <p:cNvPr id="2" name="Picture 1" descr="Chart, bar chart, waterfall chart&#10;&#10;Description automatically generated">
            <a:extLst>
              <a:ext uri="{FF2B5EF4-FFF2-40B4-BE49-F238E27FC236}">
                <a16:creationId xmlns:a16="http://schemas.microsoft.com/office/drawing/2014/main" id="{13C98E61-5F00-C35A-2282-7817AA88E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090" y="1885387"/>
            <a:ext cx="5187820" cy="4359765"/>
          </a:xfrm>
          <a:prstGeom prst="rect">
            <a:avLst/>
          </a:prstGeom>
          <a:ln w="6350">
            <a:solidFill>
              <a:srgbClr val="000000"/>
            </a:solidFill>
          </a:ln>
        </p:spPr>
      </p:pic>
    </p:spTree>
    <p:extLst>
      <p:ext uri="{BB962C8B-B14F-4D97-AF65-F5344CB8AC3E}">
        <p14:creationId xmlns:p14="http://schemas.microsoft.com/office/powerpoint/2010/main" val="2085760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27802"/>
            <a:ext cx="10515600" cy="1325563"/>
          </a:xfrm>
        </p:spPr>
        <p:txBody>
          <a:bodyPr/>
          <a:lstStyle/>
          <a:p>
            <a:r>
              <a:rPr lang="en-US" dirty="0"/>
              <a:t>Data Visualization - 5 </a:t>
            </a:r>
          </a:p>
        </p:txBody>
      </p:sp>
      <p:sp>
        <p:nvSpPr>
          <p:cNvPr id="5" name="Content Placeholder 4">
            <a:extLst>
              <a:ext uri="{FF2B5EF4-FFF2-40B4-BE49-F238E27FC236}">
                <a16:creationId xmlns:a16="http://schemas.microsoft.com/office/drawing/2014/main" id="{D8EB1F91-4A08-1680-79B1-6929B0E67B9C}"/>
              </a:ext>
            </a:extLst>
          </p:cNvPr>
          <p:cNvSpPr>
            <a:spLocks noGrp="1"/>
          </p:cNvSpPr>
          <p:nvPr>
            <p:ph sz="quarter" idx="10"/>
          </p:nvPr>
        </p:nvSpPr>
        <p:spPr>
          <a:xfrm>
            <a:off x="838201" y="1410426"/>
            <a:ext cx="10515599" cy="4468761"/>
          </a:xfrm>
        </p:spPr>
        <p:txBody>
          <a:bodyPr>
            <a:normAutofit/>
          </a:bodyPr>
          <a:lstStyle/>
          <a:p>
            <a:pPr>
              <a:lnSpc>
                <a:spcPct val="115000"/>
              </a:lnSpc>
              <a:spcBef>
                <a:spcPts val="0"/>
              </a:spcBef>
              <a:spcAft>
                <a:spcPts val="1000"/>
              </a:spcAft>
            </a:pPr>
            <a:r>
              <a:rPr lang="en-US" sz="1600" b="1" dirty="0">
                <a:solidFill>
                  <a:srgbClr val="0F243E"/>
                </a:solidFill>
                <a:ea typeface="Calibri" panose="020F0502020204030204" pitchFamily="34" charset="0"/>
                <a:cs typeface="Times New Roman" panose="02020603050405020304" pitchFamily="18" charset="0"/>
              </a:rPr>
              <a:t>Reaction times by different supervising districts:</a:t>
            </a:r>
          </a:p>
          <a:p>
            <a:pPr>
              <a:lnSpc>
                <a:spcPct val="115000"/>
              </a:lnSpc>
              <a:spcBef>
                <a:spcPts val="0"/>
              </a:spcBef>
              <a:spcAft>
                <a:spcPts val="1000"/>
              </a:spcAft>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4B72758-C333-2139-1118-C9D7E0F2C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493" y="1800737"/>
            <a:ext cx="7759014" cy="4226839"/>
          </a:xfrm>
          <a:prstGeom prst="rect">
            <a:avLst/>
          </a:prstGeom>
          <a:ln w="6350">
            <a:solidFill>
              <a:srgbClr val="000000"/>
            </a:solidFill>
          </a:ln>
        </p:spPr>
      </p:pic>
    </p:spTree>
    <p:extLst>
      <p:ext uri="{BB962C8B-B14F-4D97-AF65-F5344CB8AC3E}">
        <p14:creationId xmlns:p14="http://schemas.microsoft.com/office/powerpoint/2010/main" val="30019408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27802"/>
            <a:ext cx="10515600" cy="1325563"/>
          </a:xfrm>
        </p:spPr>
        <p:txBody>
          <a:bodyPr/>
          <a:lstStyle/>
          <a:p>
            <a:r>
              <a:rPr lang="en-US" dirty="0"/>
              <a:t>Data Visualization - 6 </a:t>
            </a:r>
          </a:p>
        </p:txBody>
      </p:sp>
      <p:sp>
        <p:nvSpPr>
          <p:cNvPr id="5" name="Content Placeholder 4">
            <a:extLst>
              <a:ext uri="{FF2B5EF4-FFF2-40B4-BE49-F238E27FC236}">
                <a16:creationId xmlns:a16="http://schemas.microsoft.com/office/drawing/2014/main" id="{D8EB1F91-4A08-1680-79B1-6929B0E67B9C}"/>
              </a:ext>
            </a:extLst>
          </p:cNvPr>
          <p:cNvSpPr>
            <a:spLocks noGrp="1"/>
          </p:cNvSpPr>
          <p:nvPr>
            <p:ph sz="quarter" idx="10"/>
          </p:nvPr>
        </p:nvSpPr>
        <p:spPr>
          <a:xfrm>
            <a:off x="838201" y="1410426"/>
            <a:ext cx="10515599" cy="4468761"/>
          </a:xfrm>
        </p:spPr>
        <p:txBody>
          <a:bodyPr>
            <a:normAutofit/>
          </a:bodyPr>
          <a:lstStyle/>
          <a:p>
            <a:pPr>
              <a:lnSpc>
                <a:spcPct val="115000"/>
              </a:lnSpc>
              <a:spcBef>
                <a:spcPts val="0"/>
              </a:spcBef>
              <a:spcAft>
                <a:spcPts val="1000"/>
              </a:spcAft>
            </a:pPr>
            <a:r>
              <a:rPr lang="en-US" sz="1600" b="1" dirty="0">
                <a:solidFill>
                  <a:srgbClr val="0F243E"/>
                </a:solidFill>
                <a:ea typeface="Calibri" panose="020F0502020204030204" pitchFamily="34" charset="0"/>
                <a:cs typeface="Times New Roman" panose="02020603050405020304" pitchFamily="18" charset="0"/>
              </a:rPr>
              <a:t>Which city has the greatest number of call risk: Alarm?</a:t>
            </a:r>
          </a:p>
          <a:p>
            <a:pPr>
              <a:lnSpc>
                <a:spcPct val="115000"/>
              </a:lnSpc>
              <a:spcBef>
                <a:spcPts val="0"/>
              </a:spcBef>
              <a:spcAft>
                <a:spcPts val="1000"/>
              </a:spcAft>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p:txBody>
      </p:sp>
      <p:pic>
        <p:nvPicPr>
          <p:cNvPr id="2" name="Picture 1" descr="Chart, bubble chart&#10;&#10;Description automatically generated">
            <a:extLst>
              <a:ext uri="{FF2B5EF4-FFF2-40B4-BE49-F238E27FC236}">
                <a16:creationId xmlns:a16="http://schemas.microsoft.com/office/drawing/2014/main" id="{DF8E662D-4595-B3C5-217F-9CAB287A8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9489" y="1792517"/>
            <a:ext cx="7253021" cy="3947518"/>
          </a:xfrm>
          <a:prstGeom prst="rect">
            <a:avLst/>
          </a:prstGeom>
          <a:ln w="6350">
            <a:solidFill>
              <a:srgbClr val="000000"/>
            </a:solidFill>
          </a:ln>
        </p:spPr>
      </p:pic>
    </p:spTree>
    <p:extLst>
      <p:ext uri="{BB962C8B-B14F-4D97-AF65-F5344CB8AC3E}">
        <p14:creationId xmlns:p14="http://schemas.microsoft.com/office/powerpoint/2010/main" val="3839130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BFEB-88C5-43BD-88F6-79FA85802340}"/>
              </a:ext>
            </a:extLst>
          </p:cNvPr>
          <p:cNvSpPr>
            <a:spLocks noGrp="1"/>
          </p:cNvSpPr>
          <p:nvPr>
            <p:ph type="title"/>
          </p:nvPr>
        </p:nvSpPr>
        <p:spPr/>
        <p:txBody>
          <a:bodyPr/>
          <a:lstStyle/>
          <a:p>
            <a:r>
              <a:rPr lang="en-US" dirty="0"/>
              <a:t>Introduction</a:t>
            </a:r>
            <a:endParaRPr lang="en-US" dirty="0">
              <a:solidFill>
                <a:schemeClr val="bg1">
                  <a:lumMod val="65000"/>
                </a:schemeClr>
              </a:solidFill>
            </a:endParaRPr>
          </a:p>
        </p:txBody>
      </p:sp>
      <p:sp>
        <p:nvSpPr>
          <p:cNvPr id="3" name="Content Placeholder 2">
            <a:extLst>
              <a:ext uri="{FF2B5EF4-FFF2-40B4-BE49-F238E27FC236}">
                <a16:creationId xmlns:a16="http://schemas.microsoft.com/office/drawing/2014/main" id="{037CFD37-D35D-49A7-AAF3-5B52F61B9C0F}"/>
              </a:ext>
            </a:extLst>
          </p:cNvPr>
          <p:cNvSpPr>
            <a:spLocks noGrp="1"/>
          </p:cNvSpPr>
          <p:nvPr>
            <p:ph sz="quarter" idx="10"/>
          </p:nvPr>
        </p:nvSpPr>
        <p:spPr>
          <a:xfrm>
            <a:off x="838200" y="1494401"/>
            <a:ext cx="10515599" cy="4468761"/>
          </a:xfrm>
        </p:spPr>
        <p:txBody>
          <a:bodyPr>
            <a:normAutofit/>
          </a:bodyPr>
          <a:lstStyle/>
          <a:p>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The project deals with getting insightful information from the data collected by the Fire Department in San Francisco. </a:t>
            </a:r>
          </a:p>
          <a:p>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With data processing, data wrangling, and using a database to store the data, analytical dashboards were created for easy understanding through visualizations.</a:t>
            </a:r>
          </a:p>
          <a:p>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The dataset contains information about fire calls for service from the years 2001 to 2023. </a:t>
            </a:r>
          </a:p>
          <a:p>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It includes data on all emergency units that responded to these calls. </a:t>
            </a:r>
          </a:p>
          <a:p>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Each record in the dataset includes details such as the call, the incident, address, the unit sent and its relevant time intervals. </a:t>
            </a:r>
          </a:p>
          <a:p>
            <a:pPr marL="0" marR="0">
              <a:lnSpc>
                <a:spcPct val="115000"/>
              </a:lnSpc>
              <a:spcBef>
                <a:spcPts val="0"/>
              </a:spcBef>
              <a:spcAft>
                <a:spcPts val="1000"/>
              </a:spcAft>
            </a:pPr>
            <a:r>
              <a:rPr lang="en-US" sz="1600" b="1" dirty="0">
                <a:solidFill>
                  <a:schemeClr val="accent5">
                    <a:lumMod val="75000"/>
                  </a:schemeClr>
                </a:solidFill>
                <a:effectLst/>
                <a:latin typeface="Roboto" panose="02000000000000000000" pitchFamily="2" charset="0"/>
                <a:ea typeface="Calibri" panose="020F0502020204030204" pitchFamily="34" charset="0"/>
                <a:cs typeface="Times New Roman" panose="02020603050405020304" pitchFamily="18" charset="0"/>
              </a:rPr>
              <a:t>Tools used:</a:t>
            </a:r>
          </a:p>
          <a:p>
            <a:pPr marL="800100" lvl="1" indent="-342900">
              <a:lnSpc>
                <a:spcPct val="115000"/>
              </a:lnSpc>
              <a:spcBef>
                <a:spcPts val="0"/>
              </a:spcBef>
              <a:buFont typeface="Courier New" panose="02070309020205020404" pitchFamily="49" charset="0"/>
              <a:buChar char="o"/>
            </a:pPr>
            <a:r>
              <a:rPr lang="en-US" sz="1400" dirty="0" err="1">
                <a:solidFill>
                  <a:schemeClr val="accent5">
                    <a:lumMod val="75000"/>
                  </a:schemeClr>
                </a:solidFill>
                <a:effectLst/>
                <a:latin typeface="Roboto" panose="02000000000000000000" pitchFamily="2" charset="0"/>
                <a:ea typeface="Calibri" panose="020F0502020204030204" pitchFamily="34" charset="0"/>
                <a:cs typeface="Times New Roman" panose="02020603050405020304" pitchFamily="18" charset="0"/>
              </a:rPr>
              <a:t>Jupyter</a:t>
            </a:r>
            <a:r>
              <a:rPr lang="en-US" sz="1400" dirty="0">
                <a:solidFill>
                  <a:schemeClr val="accent5">
                    <a:lumMod val="75000"/>
                  </a:schemeClr>
                </a:solidFill>
                <a:effectLst/>
                <a:latin typeface="Roboto" panose="02000000000000000000" pitchFamily="2" charset="0"/>
                <a:ea typeface="Calibri" panose="020F0502020204030204" pitchFamily="34" charset="0"/>
                <a:cs typeface="Times New Roman" panose="02020603050405020304" pitchFamily="18" charset="0"/>
              </a:rPr>
              <a:t> Notebooks (Python) – for data processing and data wrangling</a:t>
            </a:r>
          </a:p>
          <a:p>
            <a:pPr marL="800100" lvl="1" indent="-342900">
              <a:lnSpc>
                <a:spcPct val="115000"/>
              </a:lnSpc>
              <a:spcBef>
                <a:spcPts val="0"/>
              </a:spcBef>
              <a:buFont typeface="Courier New" panose="02070309020205020404" pitchFamily="49" charset="0"/>
              <a:buChar char="o"/>
            </a:pPr>
            <a:r>
              <a:rPr lang="en-US" sz="1400" dirty="0">
                <a:solidFill>
                  <a:schemeClr val="accent5">
                    <a:lumMod val="75000"/>
                  </a:schemeClr>
                </a:solidFill>
                <a:effectLst/>
                <a:latin typeface="Roboto" panose="02000000000000000000" pitchFamily="2" charset="0"/>
                <a:ea typeface="Calibri" panose="020F0502020204030204" pitchFamily="34" charset="0"/>
                <a:cs typeface="Times New Roman" panose="02020603050405020304" pitchFamily="18" charset="0"/>
              </a:rPr>
              <a:t>Neo4j (Cypher) - for data storage</a:t>
            </a:r>
          </a:p>
          <a:p>
            <a:pPr marL="800100" lvl="1" indent="-342900">
              <a:lnSpc>
                <a:spcPct val="115000"/>
              </a:lnSpc>
              <a:spcBef>
                <a:spcPts val="0"/>
              </a:spcBef>
              <a:spcAft>
                <a:spcPts val="1000"/>
              </a:spcAft>
              <a:buFont typeface="Courier New" panose="02070309020205020404" pitchFamily="49" charset="0"/>
              <a:buChar char="o"/>
            </a:pPr>
            <a:r>
              <a:rPr lang="en-US" sz="1400" dirty="0">
                <a:solidFill>
                  <a:schemeClr val="accent5">
                    <a:lumMod val="75000"/>
                  </a:schemeClr>
                </a:solidFill>
                <a:effectLst/>
                <a:latin typeface="Roboto" panose="02000000000000000000" pitchFamily="2" charset="0"/>
                <a:ea typeface="Calibri" panose="020F0502020204030204" pitchFamily="34" charset="0"/>
                <a:cs typeface="Times New Roman" panose="02020603050405020304" pitchFamily="18" charset="0"/>
              </a:rPr>
              <a:t>Tableau – for data visualizations</a:t>
            </a:r>
          </a:p>
          <a:p>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Used </a:t>
            </a:r>
            <a:r>
              <a:rPr lang="en-US" sz="1600" dirty="0" err="1">
                <a:solidFill>
                  <a:srgbClr val="0F243E"/>
                </a:solidFill>
                <a:effectLst/>
                <a:latin typeface="Roboto" panose="02000000000000000000" pitchFamily="2" charset="0"/>
                <a:ea typeface="Calibri" panose="020F0502020204030204" pitchFamily="34" charset="0"/>
                <a:cs typeface="Times New Roman" panose="02020603050405020304" pitchFamily="18" charset="0"/>
              </a:rPr>
              <a:t>Velero</a:t>
            </a:r>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 for keeping track of the project plan, resources, issues, and timesheets.</a:t>
            </a:r>
          </a:p>
          <a:p>
            <a:pPr marL="0" indent="0">
              <a:buNone/>
            </a:pPr>
            <a:endParaRPr lang="en-US" sz="1600" dirty="0">
              <a:solidFill>
                <a:schemeClr val="accent1">
                  <a:lumMod val="50000"/>
                </a:schemeClr>
              </a:solidFill>
            </a:endParaRPr>
          </a:p>
        </p:txBody>
      </p:sp>
    </p:spTree>
    <p:extLst>
      <p:ext uri="{BB962C8B-B14F-4D97-AF65-F5344CB8AC3E}">
        <p14:creationId xmlns:p14="http://schemas.microsoft.com/office/powerpoint/2010/main" val="1246846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838200" y="327802"/>
            <a:ext cx="10515600" cy="1325563"/>
          </a:xfrm>
        </p:spPr>
        <p:txBody>
          <a:bodyPr/>
          <a:lstStyle/>
          <a:p>
            <a:r>
              <a:rPr lang="en-US" dirty="0"/>
              <a:t>Data Visualization - 7 </a:t>
            </a:r>
          </a:p>
        </p:txBody>
      </p:sp>
      <p:sp>
        <p:nvSpPr>
          <p:cNvPr id="5" name="Content Placeholder 4">
            <a:extLst>
              <a:ext uri="{FF2B5EF4-FFF2-40B4-BE49-F238E27FC236}">
                <a16:creationId xmlns:a16="http://schemas.microsoft.com/office/drawing/2014/main" id="{D8EB1F91-4A08-1680-79B1-6929B0E67B9C}"/>
              </a:ext>
            </a:extLst>
          </p:cNvPr>
          <p:cNvSpPr>
            <a:spLocks noGrp="1"/>
          </p:cNvSpPr>
          <p:nvPr>
            <p:ph sz="quarter" idx="10"/>
          </p:nvPr>
        </p:nvSpPr>
        <p:spPr>
          <a:xfrm>
            <a:off x="838201" y="1410426"/>
            <a:ext cx="10515599" cy="4468761"/>
          </a:xfrm>
        </p:spPr>
        <p:txBody>
          <a:bodyPr>
            <a:normAutofit/>
          </a:bodyPr>
          <a:lstStyle/>
          <a:p>
            <a:pPr>
              <a:lnSpc>
                <a:spcPct val="115000"/>
              </a:lnSpc>
              <a:spcBef>
                <a:spcPts val="0"/>
              </a:spcBef>
              <a:spcAft>
                <a:spcPts val="1000"/>
              </a:spcAft>
            </a:pPr>
            <a:r>
              <a:rPr lang="en-US" sz="1600" b="1" dirty="0">
                <a:solidFill>
                  <a:srgbClr val="0F243E"/>
                </a:solidFill>
                <a:ea typeface="Calibri" panose="020F0502020204030204" pitchFamily="34" charset="0"/>
                <a:cs typeface="Times New Roman" panose="02020603050405020304" pitchFamily="18" charset="0"/>
              </a:rPr>
              <a:t>Distribution of call disposition by risk and supervising district</a:t>
            </a:r>
          </a:p>
          <a:p>
            <a:pPr>
              <a:lnSpc>
                <a:spcPct val="115000"/>
              </a:lnSpc>
              <a:spcBef>
                <a:spcPts val="0"/>
              </a:spcBef>
              <a:spcAft>
                <a:spcPts val="1000"/>
              </a:spcAft>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indent="0">
              <a:lnSpc>
                <a:spcPct val="115000"/>
              </a:lnSpc>
              <a:spcBef>
                <a:spcPts val="0"/>
              </a:spcBef>
              <a:spcAft>
                <a:spcPts val="1000"/>
              </a:spcAft>
              <a:buNone/>
            </a:pPr>
            <a:endParaRPr lang="en-US" sz="16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p:txBody>
      </p:sp>
      <p:pic>
        <p:nvPicPr>
          <p:cNvPr id="3" name="Picture 2" descr="Chart, text, scatter chart&#10;&#10;Description automatically generated">
            <a:extLst>
              <a:ext uri="{FF2B5EF4-FFF2-40B4-BE49-F238E27FC236}">
                <a16:creationId xmlns:a16="http://schemas.microsoft.com/office/drawing/2014/main" id="{8847CD51-B3A1-3035-22FF-72413B660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405" y="1805518"/>
            <a:ext cx="7521190" cy="4156743"/>
          </a:xfrm>
          <a:prstGeom prst="rect">
            <a:avLst/>
          </a:prstGeom>
          <a:ln w="6350">
            <a:solidFill>
              <a:srgbClr val="000000"/>
            </a:solidFill>
          </a:ln>
        </p:spPr>
      </p:pic>
    </p:spTree>
    <p:extLst>
      <p:ext uri="{BB962C8B-B14F-4D97-AF65-F5344CB8AC3E}">
        <p14:creationId xmlns:p14="http://schemas.microsoft.com/office/powerpoint/2010/main" val="379542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363894" y="309141"/>
            <a:ext cx="10515600" cy="689235"/>
          </a:xfrm>
        </p:spPr>
        <p:txBody>
          <a:bodyPr/>
          <a:lstStyle/>
          <a:p>
            <a:r>
              <a:rPr lang="en-US" dirty="0"/>
              <a:t>Conclusion</a:t>
            </a:r>
          </a:p>
        </p:txBody>
      </p:sp>
      <p:sp>
        <p:nvSpPr>
          <p:cNvPr id="5" name="Content Placeholder 4">
            <a:extLst>
              <a:ext uri="{FF2B5EF4-FFF2-40B4-BE49-F238E27FC236}">
                <a16:creationId xmlns:a16="http://schemas.microsoft.com/office/drawing/2014/main" id="{D8EB1F91-4A08-1680-79B1-6929B0E67B9C}"/>
              </a:ext>
            </a:extLst>
          </p:cNvPr>
          <p:cNvSpPr>
            <a:spLocks noGrp="1"/>
          </p:cNvSpPr>
          <p:nvPr>
            <p:ph sz="quarter" idx="10"/>
          </p:nvPr>
        </p:nvSpPr>
        <p:spPr>
          <a:xfrm>
            <a:off x="363894" y="1083855"/>
            <a:ext cx="10989906" cy="4934390"/>
          </a:xfrm>
        </p:spPr>
        <p:txBody>
          <a:bodyPr>
            <a:normAutofit fontScale="92500" lnSpcReduction="10000"/>
          </a:bodyPr>
          <a:lstStyle/>
          <a:p>
            <a:pPr marL="0" indent="0">
              <a:lnSpc>
                <a:spcPct val="115000"/>
              </a:lnSpc>
              <a:spcBef>
                <a:spcPts val="0"/>
              </a:spcBef>
              <a:spcAft>
                <a:spcPts val="1000"/>
              </a:spcAft>
              <a:buNone/>
            </a:pPr>
            <a:r>
              <a:rPr lang="en-US" sz="1600" dirty="0">
                <a:solidFill>
                  <a:srgbClr val="0F243E"/>
                </a:solidFill>
                <a:ea typeface="Calibri" panose="020F0502020204030204" pitchFamily="34" charset="0"/>
                <a:cs typeface="Times New Roman" panose="02020603050405020304" pitchFamily="18" charset="0"/>
              </a:rPr>
              <a:t>Visualizations aided in understanding about where:</a:t>
            </a:r>
          </a:p>
          <a:p>
            <a:pPr>
              <a:lnSpc>
                <a:spcPct val="115000"/>
              </a:lnSpc>
              <a:spcBef>
                <a:spcPts val="0"/>
              </a:spcBef>
              <a:spcAft>
                <a:spcPts val="1000"/>
              </a:spcAft>
            </a:pPr>
            <a:r>
              <a:rPr lang="en-US" sz="1600" dirty="0">
                <a:solidFill>
                  <a:srgbClr val="0F243E"/>
                </a:solidFill>
                <a:ea typeface="Calibri" panose="020F0502020204030204" pitchFamily="34" charset="0"/>
                <a:cs typeface="Times New Roman" panose="02020603050405020304" pitchFamily="18" charset="0"/>
              </a:rPr>
              <a:t>San Francisco emergency response teams </a:t>
            </a:r>
          </a:p>
          <a:p>
            <a:pPr marL="628650" lvl="2" indent="-171450">
              <a:lnSpc>
                <a:spcPct val="115000"/>
              </a:lnSpc>
              <a:spcBef>
                <a:spcPts val="0"/>
              </a:spcBef>
              <a:spcAft>
                <a:spcPts val="1000"/>
              </a:spcAft>
              <a:buFont typeface="Courier New" panose="02070309020205020404" pitchFamily="49" charset="0"/>
              <a:buChar char="o"/>
            </a:pPr>
            <a:r>
              <a:rPr lang="en-US" sz="1600" dirty="0">
                <a:solidFill>
                  <a:srgbClr val="0F243E"/>
                </a:solidFill>
                <a:ea typeface="Calibri" panose="020F0502020204030204" pitchFamily="34" charset="0"/>
                <a:cs typeface="Times New Roman" panose="02020603050405020304" pitchFamily="18" charset="0"/>
              </a:rPr>
              <a:t>can find areas of preparedness </a:t>
            </a:r>
          </a:p>
          <a:p>
            <a:pPr marL="628650" lvl="2" indent="-171450">
              <a:lnSpc>
                <a:spcPct val="115000"/>
              </a:lnSpc>
              <a:spcBef>
                <a:spcPts val="0"/>
              </a:spcBef>
              <a:spcAft>
                <a:spcPts val="1000"/>
              </a:spcAft>
              <a:buFont typeface="Courier New" panose="02070309020205020404" pitchFamily="49" charset="0"/>
              <a:buChar char="o"/>
            </a:pPr>
            <a:r>
              <a:rPr lang="en-US" sz="1600" dirty="0">
                <a:solidFill>
                  <a:srgbClr val="0F243E"/>
                </a:solidFill>
                <a:ea typeface="Calibri" panose="020F0502020204030204" pitchFamily="34" charset="0"/>
                <a:cs typeface="Times New Roman" panose="02020603050405020304" pitchFamily="18" charset="0"/>
              </a:rPr>
              <a:t>areas of resource allocation</a:t>
            </a:r>
          </a:p>
          <a:p>
            <a:pPr marL="628650" lvl="2" indent="-171450">
              <a:lnSpc>
                <a:spcPct val="115000"/>
              </a:lnSpc>
              <a:spcBef>
                <a:spcPts val="0"/>
              </a:spcBef>
              <a:spcAft>
                <a:spcPts val="1000"/>
              </a:spcAft>
              <a:buFont typeface="Courier New" panose="02070309020205020404" pitchFamily="49" charset="0"/>
              <a:buChar char="o"/>
            </a:pPr>
            <a:r>
              <a:rPr lang="en-US" sz="1600" dirty="0">
                <a:solidFill>
                  <a:srgbClr val="0F243E"/>
                </a:solidFill>
                <a:ea typeface="Calibri" panose="020F0502020204030204" pitchFamily="34" charset="0"/>
                <a:cs typeface="Times New Roman" panose="02020603050405020304" pitchFamily="18" charset="0"/>
              </a:rPr>
              <a:t>areas for improvement</a:t>
            </a:r>
          </a:p>
          <a:p>
            <a:pPr marL="342900" lvl="1" indent="-342900">
              <a:lnSpc>
                <a:spcPct val="115000"/>
              </a:lnSpc>
              <a:spcBef>
                <a:spcPts val="0"/>
              </a:spcBef>
              <a:spcAft>
                <a:spcPts val="1000"/>
              </a:spcAft>
            </a:pPr>
            <a:r>
              <a:rPr lang="en-US" sz="1600" dirty="0">
                <a:solidFill>
                  <a:srgbClr val="0F243E"/>
                </a:solidFill>
                <a:ea typeface="Calibri" panose="020F0502020204030204" pitchFamily="34" charset="0"/>
                <a:cs typeface="Times New Roman" panose="02020603050405020304" pitchFamily="18" charset="0"/>
              </a:rPr>
              <a:t>San Francisco emergency units can</a:t>
            </a:r>
          </a:p>
          <a:p>
            <a:pPr lvl="1">
              <a:lnSpc>
                <a:spcPct val="115000"/>
              </a:lnSpc>
              <a:spcBef>
                <a:spcPts val="0"/>
              </a:spcBef>
              <a:spcAft>
                <a:spcPts val="1000"/>
              </a:spcAft>
              <a:buFont typeface="Courier New" panose="02070309020205020404" pitchFamily="49" charset="0"/>
              <a:buChar char="o"/>
            </a:pPr>
            <a:r>
              <a:rPr lang="en-US" sz="1600" dirty="0">
                <a:solidFill>
                  <a:srgbClr val="0F243E"/>
                </a:solidFill>
                <a:ea typeface="Calibri" panose="020F0502020204030204" pitchFamily="34" charset="0"/>
                <a:cs typeface="Times New Roman" panose="02020603050405020304" pitchFamily="18" charset="0"/>
              </a:rPr>
              <a:t> implement education initiatives to make the citizens aware of basic knowledge </a:t>
            </a:r>
          </a:p>
          <a:p>
            <a:pPr lvl="1">
              <a:lnSpc>
                <a:spcPct val="115000"/>
              </a:lnSpc>
              <a:spcBef>
                <a:spcPts val="0"/>
              </a:spcBef>
              <a:spcAft>
                <a:spcPts val="1000"/>
              </a:spcAft>
              <a:buFont typeface="Courier New" panose="02070309020205020404" pitchFamily="49" charset="0"/>
              <a:buChar char="o"/>
            </a:pPr>
            <a:r>
              <a:rPr lang="en-US" sz="1600" dirty="0">
                <a:solidFill>
                  <a:srgbClr val="0F243E"/>
                </a:solidFill>
                <a:ea typeface="Calibri" panose="020F0502020204030204" pitchFamily="34" charset="0"/>
                <a:cs typeface="Times New Roman" panose="02020603050405020304" pitchFamily="18" charset="0"/>
              </a:rPr>
              <a:t>functioning of their alarm systems.</a:t>
            </a:r>
          </a:p>
          <a:p>
            <a:pPr marL="0" indent="0" algn="l" rtl="0" fontAlgn="base">
              <a:buNone/>
            </a:pPr>
            <a:r>
              <a:rPr lang="en-US" sz="1600" b="1" i="0" u="none" strike="noStrike" dirty="0">
                <a:solidFill>
                  <a:srgbClr val="0F243E"/>
                </a:solidFill>
                <a:effectLst/>
                <a:latin typeface="Roboto" panose="02000000000000000000" pitchFamily="2" charset="0"/>
              </a:rPr>
              <a:t>Challenges encountered:</a:t>
            </a:r>
            <a:r>
              <a:rPr lang="en-US" sz="1600" b="0" i="0" dirty="0">
                <a:solidFill>
                  <a:srgbClr val="0F243E"/>
                </a:solidFill>
                <a:effectLst/>
                <a:latin typeface="Roboto" panose="02000000000000000000" pitchFamily="2" charset="0"/>
              </a:rPr>
              <a:t>​</a:t>
            </a:r>
          </a:p>
          <a:p>
            <a:pPr marL="0" indent="0" algn="l" rtl="0" fontAlgn="base">
              <a:buNone/>
            </a:pPr>
            <a:endParaRPr lang="en-US" sz="1600" b="0" i="0" dirty="0">
              <a:solidFill>
                <a:srgbClr val="385775"/>
              </a:solidFill>
              <a:effectLst/>
              <a:latin typeface="Arial" panose="020B0604020202020204" pitchFamily="34" charset="0"/>
            </a:endParaRPr>
          </a:p>
          <a:p>
            <a:pPr lvl="1" fontAlgn="base">
              <a:lnSpc>
                <a:spcPct val="115000"/>
              </a:lnSpc>
              <a:spcBef>
                <a:spcPts val="0"/>
              </a:spcBef>
              <a:spcAft>
                <a:spcPts val="1000"/>
              </a:spcAft>
            </a:pPr>
            <a:r>
              <a:rPr lang="en-US" sz="1600" dirty="0">
                <a:solidFill>
                  <a:srgbClr val="0F243E"/>
                </a:solidFill>
                <a:ea typeface="Calibri" panose="020F0502020204030204" pitchFamily="34" charset="0"/>
                <a:cs typeface="Times New Roman" panose="02020603050405020304" pitchFamily="18" charset="0"/>
              </a:rPr>
              <a:t>Lack of expertise in Neo4j and understanding cypher queries​</a:t>
            </a:r>
          </a:p>
          <a:p>
            <a:pPr lvl="1" fontAlgn="base">
              <a:lnSpc>
                <a:spcPct val="115000"/>
              </a:lnSpc>
              <a:spcBef>
                <a:spcPts val="0"/>
              </a:spcBef>
              <a:spcAft>
                <a:spcPts val="1000"/>
              </a:spcAft>
            </a:pPr>
            <a:r>
              <a:rPr lang="en-US" sz="1600" dirty="0">
                <a:solidFill>
                  <a:srgbClr val="0F243E"/>
                </a:solidFill>
                <a:ea typeface="Calibri" panose="020F0502020204030204" pitchFamily="34" charset="0"/>
                <a:cs typeface="Times New Roman" panose="02020603050405020304" pitchFamily="18" charset="0"/>
              </a:rPr>
              <a:t>Compatibility and interfacing issues​</a:t>
            </a:r>
          </a:p>
          <a:p>
            <a:pPr lvl="1" fontAlgn="base">
              <a:lnSpc>
                <a:spcPct val="115000"/>
              </a:lnSpc>
              <a:spcBef>
                <a:spcPts val="0"/>
              </a:spcBef>
              <a:spcAft>
                <a:spcPts val="1000"/>
              </a:spcAft>
            </a:pPr>
            <a:r>
              <a:rPr lang="en-US" sz="1600" dirty="0">
                <a:solidFill>
                  <a:srgbClr val="0F243E"/>
                </a:solidFill>
                <a:ea typeface="Calibri" panose="020F0502020204030204" pitchFamily="34" charset="0"/>
                <a:cs typeface="Times New Roman" panose="02020603050405020304" pitchFamily="18" charset="0"/>
              </a:rPr>
              <a:t>Data Loading Issues</a:t>
            </a:r>
          </a:p>
          <a:p>
            <a:pPr>
              <a:lnSpc>
                <a:spcPct val="115000"/>
              </a:lnSpc>
              <a:spcBef>
                <a:spcPts val="0"/>
              </a:spcBef>
              <a:spcAft>
                <a:spcPts val="1000"/>
              </a:spcAft>
            </a:pPr>
            <a:endPar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indent="0">
              <a:lnSpc>
                <a:spcPct val="115000"/>
              </a:lnSpc>
              <a:spcBef>
                <a:spcPts val="0"/>
              </a:spcBef>
              <a:spcAft>
                <a:spcPts val="1000"/>
              </a:spcAft>
              <a:buNone/>
            </a:pPr>
            <a:endPar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indent="0">
              <a:lnSpc>
                <a:spcPct val="115000"/>
              </a:lnSpc>
              <a:spcBef>
                <a:spcPts val="0"/>
              </a:spcBef>
              <a:spcAft>
                <a:spcPts val="1000"/>
              </a:spcAft>
              <a:buNone/>
            </a:pPr>
            <a:endPar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899101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92123-586F-5F5C-BBDF-87854C7C06A8}"/>
              </a:ext>
            </a:extLst>
          </p:cNvPr>
          <p:cNvSpPr>
            <a:spLocks noGrp="1"/>
          </p:cNvSpPr>
          <p:nvPr>
            <p:ph type="title"/>
          </p:nvPr>
        </p:nvSpPr>
        <p:spPr>
          <a:xfrm>
            <a:off x="838200" y="365126"/>
            <a:ext cx="10515600" cy="987814"/>
          </a:xfrm>
        </p:spPr>
        <p:txBody>
          <a:bodyPr/>
          <a:lstStyle/>
          <a:p>
            <a:r>
              <a:rPr lang="en-US" dirty="0"/>
              <a:t>Project Impact</a:t>
            </a:r>
          </a:p>
        </p:txBody>
      </p:sp>
      <p:sp>
        <p:nvSpPr>
          <p:cNvPr id="6" name="Content Placeholder 5">
            <a:extLst>
              <a:ext uri="{FF2B5EF4-FFF2-40B4-BE49-F238E27FC236}">
                <a16:creationId xmlns:a16="http://schemas.microsoft.com/office/drawing/2014/main" id="{970EEC29-B87E-9950-EAE4-B390E8D4134E}"/>
              </a:ext>
            </a:extLst>
          </p:cNvPr>
          <p:cNvSpPr>
            <a:spLocks noGrp="1"/>
          </p:cNvSpPr>
          <p:nvPr>
            <p:ph sz="quarter" idx="10"/>
          </p:nvPr>
        </p:nvSpPr>
        <p:spPr>
          <a:xfrm>
            <a:off x="838200" y="1531722"/>
            <a:ext cx="10515599" cy="4468761"/>
          </a:xfrm>
        </p:spPr>
        <p:txBody>
          <a:bodyPr>
            <a:noAutofit/>
          </a:bodyPr>
          <a:lstStyle/>
          <a:p>
            <a:pPr>
              <a:lnSpc>
                <a:spcPct val="115000"/>
              </a:lnSpc>
              <a:spcBef>
                <a:spcPts val="0"/>
              </a:spcBef>
              <a:spcAft>
                <a:spcPts val="1000"/>
              </a:spcAft>
            </a:pPr>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The project can be beneficial to groups interested in understanding the nature and frequency of emergency incidents reported to the San Francisco Fire Department.</a:t>
            </a:r>
          </a:p>
          <a:p>
            <a:pPr lvl="1">
              <a:lnSpc>
                <a:spcPct val="115000"/>
              </a:lnSpc>
              <a:spcBef>
                <a:spcPts val="0"/>
              </a:spcBef>
              <a:buFont typeface="Courier New" panose="02070309020205020404" pitchFamily="49" charset="0"/>
              <a:buChar char="o"/>
            </a:pPr>
            <a:r>
              <a:rPr lang="en-US" sz="14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Emergency responders and Fire Department</a:t>
            </a:r>
            <a:r>
              <a:rPr lang="en-US" sz="14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 personnel who want to gain insights into the types of calls they are responding to and where those calls are most frequent.</a:t>
            </a:r>
          </a:p>
          <a:p>
            <a:pPr lvl="1">
              <a:lnSpc>
                <a:spcPct val="115000"/>
              </a:lnSpc>
              <a:spcBef>
                <a:spcPts val="0"/>
              </a:spcBef>
              <a:buFont typeface="Courier New" panose="02070309020205020404" pitchFamily="49" charset="0"/>
              <a:buChar char="o"/>
            </a:pPr>
            <a:r>
              <a:rPr lang="en-US" sz="14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Data scientists</a:t>
            </a:r>
            <a:r>
              <a:rPr lang="en-US" sz="14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 who want to use this data as part of a larger analysis or modeling project.</a:t>
            </a:r>
          </a:p>
          <a:p>
            <a:pPr lvl="1">
              <a:lnSpc>
                <a:spcPct val="115000"/>
              </a:lnSpc>
              <a:spcBef>
                <a:spcPts val="0"/>
              </a:spcBef>
              <a:buFont typeface="Courier New" panose="02070309020205020404" pitchFamily="49" charset="0"/>
              <a:buChar char="o"/>
            </a:pPr>
            <a:r>
              <a:rPr lang="en-US" sz="14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Journalists or news organizations</a:t>
            </a:r>
            <a:r>
              <a:rPr lang="en-US" sz="14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 who want to report on trends or patterns in emergency incidents in San Francisco.</a:t>
            </a:r>
          </a:p>
          <a:p>
            <a:pPr lvl="1">
              <a:lnSpc>
                <a:spcPct val="115000"/>
              </a:lnSpc>
              <a:spcBef>
                <a:spcPts val="0"/>
              </a:spcBef>
              <a:spcAft>
                <a:spcPts val="1000"/>
              </a:spcAft>
              <a:buFont typeface="Courier New" panose="02070309020205020404" pitchFamily="49" charset="0"/>
              <a:buChar char="o"/>
            </a:pPr>
            <a:r>
              <a:rPr lang="en-US" sz="14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Residents</a:t>
            </a:r>
            <a:r>
              <a:rPr lang="en-US" sz="14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 of San Francisco who are interested in understanding the nature and frequency of emergency incidents in their neighborhoods or citywide.</a:t>
            </a:r>
          </a:p>
          <a:p>
            <a:pPr marL="342900" indent="-342900">
              <a:lnSpc>
                <a:spcPct val="115000"/>
              </a:lnSpc>
              <a:spcBef>
                <a:spcPts val="0"/>
              </a:spcBef>
              <a:spcAft>
                <a:spcPts val="1000"/>
              </a:spcAft>
              <a:buFont typeface="Symbol" panose="05050102010706020507" pitchFamily="18" charset="2"/>
              <a:buChar char=""/>
            </a:pPr>
            <a:r>
              <a:rPr lang="en-US" sz="1600" dirty="0">
                <a:solidFill>
                  <a:srgbClr val="0F243E"/>
                </a:solidFill>
                <a:ea typeface="Calibri" panose="020F0502020204030204" pitchFamily="34" charset="0"/>
                <a:cs typeface="Times New Roman" panose="02020603050405020304" pitchFamily="18" charset="0"/>
              </a:rPr>
              <a:t>A</a:t>
            </a:r>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im of the dashboards is to understand </a:t>
            </a:r>
          </a:p>
          <a:p>
            <a:pPr lvl="1">
              <a:lnSpc>
                <a:spcPct val="115000"/>
              </a:lnSpc>
              <a:spcBef>
                <a:spcPts val="0"/>
              </a:spcBef>
              <a:spcAft>
                <a:spcPts val="1000"/>
              </a:spcAft>
              <a:buFont typeface="Courier New" panose="02070309020205020404" pitchFamily="49" charset="0"/>
              <a:buChar char="o"/>
            </a:pPr>
            <a:r>
              <a:rPr lang="en-US" sz="1400" dirty="0">
                <a:solidFill>
                  <a:srgbClr val="0F243E"/>
                </a:solidFill>
                <a:ea typeface="Calibri" panose="020F0502020204030204" pitchFamily="34" charset="0"/>
                <a:cs typeface="Times New Roman" panose="02020603050405020304" pitchFamily="18" charset="0"/>
              </a:rPr>
              <a:t>resource allocation, preparedness, </a:t>
            </a:r>
          </a:p>
          <a:p>
            <a:pPr lvl="1">
              <a:lnSpc>
                <a:spcPct val="115000"/>
              </a:lnSpc>
              <a:spcBef>
                <a:spcPts val="0"/>
              </a:spcBef>
              <a:spcAft>
                <a:spcPts val="1000"/>
              </a:spcAft>
              <a:buFont typeface="Courier New" panose="02070309020205020404" pitchFamily="49" charset="0"/>
              <a:buChar char="o"/>
            </a:pPr>
            <a:r>
              <a:rPr lang="en-US" sz="1400" dirty="0">
                <a:solidFill>
                  <a:srgbClr val="0F243E"/>
                </a:solidFill>
                <a:ea typeface="Calibri" panose="020F0502020204030204" pitchFamily="34" charset="0"/>
                <a:cs typeface="Times New Roman" panose="02020603050405020304" pitchFamily="18" charset="0"/>
              </a:rPr>
              <a:t>identify areas for improvement in different departments - cities, neighborhoods, and supervising districts. </a:t>
            </a:r>
          </a:p>
          <a:p>
            <a:pPr marL="0" indent="0">
              <a:lnSpc>
                <a:spcPct val="115000"/>
              </a:lnSpc>
              <a:spcBef>
                <a:spcPts val="0"/>
              </a:spcBef>
              <a:spcAft>
                <a:spcPts val="1000"/>
              </a:spcAft>
              <a:buNone/>
            </a:pPr>
            <a:endParaRPr lang="en-US" sz="18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342900" indent="-342900">
              <a:lnSpc>
                <a:spcPct val="115000"/>
              </a:lnSpc>
              <a:spcBef>
                <a:spcPts val="0"/>
              </a:spcBef>
              <a:spcAft>
                <a:spcPts val="1000"/>
              </a:spcAft>
              <a:buFont typeface="Symbol" panose="05050102010706020507" pitchFamily="18" charset="2"/>
              <a:buChar char=""/>
            </a:pPr>
            <a:endParaRPr lang="en-US" sz="18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41025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92123-586F-5F5C-BBDF-87854C7C06A8}"/>
              </a:ext>
            </a:extLst>
          </p:cNvPr>
          <p:cNvSpPr>
            <a:spLocks noGrp="1"/>
          </p:cNvSpPr>
          <p:nvPr>
            <p:ph type="title"/>
          </p:nvPr>
        </p:nvSpPr>
        <p:spPr>
          <a:xfrm>
            <a:off x="838200" y="365125"/>
            <a:ext cx="10515600" cy="957837"/>
          </a:xfrm>
        </p:spPr>
        <p:txBody>
          <a:bodyPr/>
          <a:lstStyle/>
          <a:p>
            <a:r>
              <a:rPr lang="en-US" dirty="0"/>
              <a:t>Vision Diagram </a:t>
            </a:r>
          </a:p>
        </p:txBody>
      </p:sp>
      <p:pic>
        <p:nvPicPr>
          <p:cNvPr id="4" name="Picture 3" descr="Diagram&#10;&#10;Description automatically generated">
            <a:extLst>
              <a:ext uri="{FF2B5EF4-FFF2-40B4-BE49-F238E27FC236}">
                <a16:creationId xmlns:a16="http://schemas.microsoft.com/office/drawing/2014/main" id="{4E45002B-AA1D-70FF-4257-014B1BB66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6" y="1440996"/>
            <a:ext cx="8413574" cy="4546859"/>
          </a:xfrm>
          <a:prstGeom prst="rect">
            <a:avLst/>
          </a:prstGeom>
        </p:spPr>
      </p:pic>
    </p:spTree>
    <p:extLst>
      <p:ext uri="{BB962C8B-B14F-4D97-AF65-F5344CB8AC3E}">
        <p14:creationId xmlns:p14="http://schemas.microsoft.com/office/powerpoint/2010/main" val="2043317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92123-586F-5F5C-BBDF-87854C7C06A8}"/>
              </a:ext>
            </a:extLst>
          </p:cNvPr>
          <p:cNvSpPr>
            <a:spLocks noGrp="1"/>
          </p:cNvSpPr>
          <p:nvPr>
            <p:ph type="title"/>
          </p:nvPr>
        </p:nvSpPr>
        <p:spPr/>
        <p:txBody>
          <a:bodyPr/>
          <a:lstStyle/>
          <a:p>
            <a:r>
              <a:rPr lang="en-US" dirty="0"/>
              <a:t>Data Preparation - Profiling</a:t>
            </a:r>
          </a:p>
        </p:txBody>
      </p:sp>
      <p:sp>
        <p:nvSpPr>
          <p:cNvPr id="6" name="Content Placeholder 5">
            <a:extLst>
              <a:ext uri="{FF2B5EF4-FFF2-40B4-BE49-F238E27FC236}">
                <a16:creationId xmlns:a16="http://schemas.microsoft.com/office/drawing/2014/main" id="{970EEC29-B87E-9950-EAE4-B390E8D4134E}"/>
              </a:ext>
            </a:extLst>
          </p:cNvPr>
          <p:cNvSpPr>
            <a:spLocks noGrp="1"/>
          </p:cNvSpPr>
          <p:nvPr>
            <p:ph sz="quarter" idx="10"/>
          </p:nvPr>
        </p:nvSpPr>
        <p:spPr>
          <a:xfrm>
            <a:off x="754225" y="1587706"/>
            <a:ext cx="11142306" cy="4468761"/>
          </a:xfrm>
        </p:spPr>
        <p:txBody>
          <a:bodyPr>
            <a:noAutofit/>
          </a:bodyPr>
          <a:lstStyle/>
          <a:p>
            <a:pPr marL="0" marR="0">
              <a:spcBef>
                <a:spcPts val="0"/>
              </a:spcBef>
              <a:spcAft>
                <a:spcPts val="0"/>
              </a:spcAft>
            </a:pPr>
            <a:r>
              <a:rPr lang="en-US" sz="18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To get a basic understanding of the data pandas profiling was </a:t>
            </a:r>
            <a:r>
              <a:rPr lang="en-US" sz="1800" dirty="0">
                <a:solidFill>
                  <a:srgbClr val="0F243E"/>
                </a:solidFill>
                <a:ea typeface="Calibri" panose="020F0502020204030204" pitchFamily="34" charset="0"/>
                <a:cs typeface="Times New Roman" panose="02020603050405020304" pitchFamily="18" charset="0"/>
              </a:rPr>
              <a:t>performed in </a:t>
            </a:r>
            <a:r>
              <a:rPr lang="en-US" sz="1800" b="1" dirty="0">
                <a:solidFill>
                  <a:srgbClr val="0F243E"/>
                </a:solidFill>
                <a:ea typeface="Calibri" panose="020F0502020204030204" pitchFamily="34" charset="0"/>
                <a:cs typeface="Times New Roman" panose="02020603050405020304" pitchFamily="18" charset="0"/>
              </a:rPr>
              <a:t>Python</a:t>
            </a:r>
            <a:r>
              <a:rPr lang="en-US" sz="1800" dirty="0">
                <a:solidFill>
                  <a:srgbClr val="0F243E"/>
                </a:solidFill>
                <a:ea typeface="Calibri" panose="020F0502020204030204" pitchFamily="34" charset="0"/>
                <a:cs typeface="Times New Roman" panose="02020603050405020304" pitchFamily="18" charset="0"/>
              </a:rPr>
              <a:t> (</a:t>
            </a:r>
            <a:r>
              <a:rPr lang="en-US" sz="1800" dirty="0" err="1">
                <a:solidFill>
                  <a:srgbClr val="0F243E"/>
                </a:solidFill>
                <a:ea typeface="Calibri" panose="020F0502020204030204" pitchFamily="34" charset="0"/>
                <a:cs typeface="Times New Roman" panose="02020603050405020304" pitchFamily="18" charset="0"/>
              </a:rPr>
              <a:t>Jupyter</a:t>
            </a:r>
            <a:r>
              <a:rPr lang="en-US" sz="1800" dirty="0">
                <a:solidFill>
                  <a:srgbClr val="0F243E"/>
                </a:solidFill>
                <a:ea typeface="Calibri" panose="020F0502020204030204" pitchFamily="34" charset="0"/>
                <a:cs typeface="Times New Roman" panose="02020603050405020304" pitchFamily="18" charset="0"/>
              </a:rPr>
              <a:t> Notebook)</a:t>
            </a:r>
            <a:endParaRPr lang="en-US" sz="18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b="1"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Pandas Profiling</a:t>
            </a:r>
            <a:r>
              <a:rPr lang="en-US" sz="18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 is an open-source Python module with which we can quickly do an exploratory data    analysis with just a few lines of code. </a:t>
            </a:r>
            <a:endParaRPr lang="en-US" sz="1800" dirty="0">
              <a:solidFill>
                <a:srgbClr val="000000"/>
              </a:solidFill>
              <a:effectLst/>
              <a:latin typeface="Times New Roman" panose="02020603050405020304" pitchFamily="18" charset="0"/>
              <a:ea typeface="Calibri" panose="020F0502020204030204" pitchFamily="34" charset="0"/>
            </a:endParaRPr>
          </a:p>
          <a:p>
            <a:pPr lvl="1">
              <a:lnSpc>
                <a:spcPct val="120000"/>
              </a:lnSpc>
            </a:pPr>
            <a:endParaRPr lang="en-US" sz="1400" dirty="0"/>
          </a:p>
          <a:p>
            <a:pPr marL="0" indent="0">
              <a:lnSpc>
                <a:spcPct val="120000"/>
              </a:lnSpc>
              <a:buNone/>
            </a:pPr>
            <a:endParaRPr lang="en-US" sz="1400" dirty="0"/>
          </a:p>
        </p:txBody>
      </p:sp>
      <p:pic>
        <p:nvPicPr>
          <p:cNvPr id="2" name="Picture 1" descr="Table&#10;&#10;Description automatically generated with medium confidence">
            <a:extLst>
              <a:ext uri="{FF2B5EF4-FFF2-40B4-BE49-F238E27FC236}">
                <a16:creationId xmlns:a16="http://schemas.microsoft.com/office/drawing/2014/main" id="{DE9C092F-7EAF-0BE6-79E4-B9975573D1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1448" y="2699172"/>
            <a:ext cx="6909103" cy="2889865"/>
          </a:xfrm>
          <a:prstGeom prst="rect">
            <a:avLst/>
          </a:prstGeom>
        </p:spPr>
      </p:pic>
    </p:spTree>
    <p:extLst>
      <p:ext uri="{BB962C8B-B14F-4D97-AF65-F5344CB8AC3E}">
        <p14:creationId xmlns:p14="http://schemas.microsoft.com/office/powerpoint/2010/main" val="4173890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92123-586F-5F5C-BBDF-87854C7C06A8}"/>
              </a:ext>
            </a:extLst>
          </p:cNvPr>
          <p:cNvSpPr>
            <a:spLocks noGrp="1"/>
          </p:cNvSpPr>
          <p:nvPr>
            <p:ph type="title"/>
          </p:nvPr>
        </p:nvSpPr>
        <p:spPr/>
        <p:txBody>
          <a:bodyPr/>
          <a:lstStyle/>
          <a:p>
            <a:r>
              <a:rPr lang="en-US" dirty="0"/>
              <a:t>Data Preparation – Correlation and Nulls</a:t>
            </a:r>
          </a:p>
        </p:txBody>
      </p:sp>
      <p:pic>
        <p:nvPicPr>
          <p:cNvPr id="3" name="Content Placeholder 2" descr="Chart&#10;&#10;Description automatically generated">
            <a:extLst>
              <a:ext uri="{FF2B5EF4-FFF2-40B4-BE49-F238E27FC236}">
                <a16:creationId xmlns:a16="http://schemas.microsoft.com/office/drawing/2014/main" id="{8192C2B3-816F-C5C4-1655-F5F293F8E600}"/>
              </a:ext>
            </a:extLst>
          </p:cNvPr>
          <p:cNvPicPr>
            <a:picLocks noGrp="1" noChangeAspect="1"/>
          </p:cNvPicPr>
          <p:nvPr>
            <p:ph sz="quarter" idx="10"/>
          </p:nvPr>
        </p:nvPicPr>
        <p:blipFill>
          <a:blip r:embed="rId2" cstate="print">
            <a:extLst>
              <a:ext uri="{28A0092B-C50C-407E-A947-70E740481C1C}">
                <a14:useLocalDpi xmlns:a14="http://schemas.microsoft.com/office/drawing/2010/main" val="0"/>
              </a:ext>
            </a:extLst>
          </a:blip>
          <a:stretch>
            <a:fillRect/>
          </a:stretch>
        </p:blipFill>
        <p:spPr>
          <a:xfrm>
            <a:off x="359469" y="1690688"/>
            <a:ext cx="5025102" cy="3535692"/>
          </a:xfrm>
          <a:prstGeom prst="rect">
            <a:avLst/>
          </a:prstGeom>
          <a:ln>
            <a:solidFill>
              <a:srgbClr val="000000"/>
            </a:solidFill>
          </a:ln>
        </p:spPr>
      </p:pic>
      <p:pic>
        <p:nvPicPr>
          <p:cNvPr id="4" name="Picture 3" descr="Chart, waterfall chart&#10;&#10;Description automatically generated">
            <a:extLst>
              <a:ext uri="{FF2B5EF4-FFF2-40B4-BE49-F238E27FC236}">
                <a16:creationId xmlns:a16="http://schemas.microsoft.com/office/drawing/2014/main" id="{811596F4-FDE8-E5F8-29B2-B04DBA7941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0702" y="1690688"/>
            <a:ext cx="5279648" cy="3535692"/>
          </a:xfrm>
          <a:prstGeom prst="rect">
            <a:avLst/>
          </a:prstGeom>
          <a:ln w="6350">
            <a:solidFill>
              <a:srgbClr val="000000"/>
            </a:solidFill>
          </a:ln>
        </p:spPr>
      </p:pic>
      <p:cxnSp>
        <p:nvCxnSpPr>
          <p:cNvPr id="8" name="Straight Connector 7">
            <a:extLst>
              <a:ext uri="{FF2B5EF4-FFF2-40B4-BE49-F238E27FC236}">
                <a16:creationId xmlns:a16="http://schemas.microsoft.com/office/drawing/2014/main" id="{DBA41CD9-D889-7224-38D9-C03041BF2818}"/>
              </a:ext>
            </a:extLst>
          </p:cNvPr>
          <p:cNvCxnSpPr>
            <a:cxnSpLocks/>
          </p:cNvCxnSpPr>
          <p:nvPr/>
        </p:nvCxnSpPr>
        <p:spPr>
          <a:xfrm>
            <a:off x="5909387" y="1493574"/>
            <a:ext cx="0" cy="4795259"/>
          </a:xfrm>
          <a:prstGeom prst="line">
            <a:avLst/>
          </a:prstGeom>
          <a:ln w="38100">
            <a:solidFill>
              <a:srgbClr val="000000"/>
            </a:solidFill>
          </a:ln>
        </p:spPr>
        <p:style>
          <a:lnRef idx="3">
            <a:schemeClr val="dk1"/>
          </a:lnRef>
          <a:fillRef idx="0">
            <a:schemeClr val="dk1"/>
          </a:fillRef>
          <a:effectRef idx="2">
            <a:schemeClr val="dk1"/>
          </a:effectRef>
          <a:fontRef idx="minor">
            <a:schemeClr val="tx1"/>
          </a:fontRef>
        </p:style>
      </p:cxnSp>
      <p:sp>
        <p:nvSpPr>
          <p:cNvPr id="2" name="TextBox 1">
            <a:extLst>
              <a:ext uri="{FF2B5EF4-FFF2-40B4-BE49-F238E27FC236}">
                <a16:creationId xmlns:a16="http://schemas.microsoft.com/office/drawing/2014/main" id="{3849CFCD-02CD-6AC2-8957-BFF0EBACE5ED}"/>
              </a:ext>
            </a:extLst>
          </p:cNvPr>
          <p:cNvSpPr txBox="1"/>
          <p:nvPr/>
        </p:nvSpPr>
        <p:spPr>
          <a:xfrm>
            <a:off x="1075877" y="5441759"/>
            <a:ext cx="3592285" cy="369332"/>
          </a:xfrm>
          <a:prstGeom prst="rect">
            <a:avLst/>
          </a:prstGeom>
          <a:noFill/>
        </p:spPr>
        <p:txBody>
          <a:bodyPr wrap="square" rtlCol="0">
            <a:spAutoFit/>
          </a:bodyPr>
          <a:lstStyle/>
          <a:p>
            <a:pPr algn="ctr"/>
            <a:r>
              <a:rPr lang="en-US" b="1" dirty="0">
                <a:solidFill>
                  <a:schemeClr val="accent1">
                    <a:lumMod val="50000"/>
                  </a:schemeClr>
                </a:solidFill>
              </a:rPr>
              <a:t>Correlation Matrix</a:t>
            </a:r>
          </a:p>
        </p:txBody>
      </p:sp>
      <p:sp>
        <p:nvSpPr>
          <p:cNvPr id="6" name="TextBox 5">
            <a:extLst>
              <a:ext uri="{FF2B5EF4-FFF2-40B4-BE49-F238E27FC236}">
                <a16:creationId xmlns:a16="http://schemas.microsoft.com/office/drawing/2014/main" id="{F1C1BEA0-0CE0-89AE-7AFE-D014E3BECC28}"/>
              </a:ext>
            </a:extLst>
          </p:cNvPr>
          <p:cNvSpPr txBox="1"/>
          <p:nvPr/>
        </p:nvSpPr>
        <p:spPr>
          <a:xfrm>
            <a:off x="7349157" y="5413833"/>
            <a:ext cx="3592285" cy="369332"/>
          </a:xfrm>
          <a:prstGeom prst="rect">
            <a:avLst/>
          </a:prstGeom>
          <a:noFill/>
        </p:spPr>
        <p:txBody>
          <a:bodyPr wrap="square" rtlCol="0">
            <a:spAutoFit/>
          </a:bodyPr>
          <a:lstStyle/>
          <a:p>
            <a:pPr algn="ctr"/>
            <a:r>
              <a:rPr lang="en-US" b="1" dirty="0">
                <a:solidFill>
                  <a:schemeClr val="accent1">
                    <a:lumMod val="50000"/>
                  </a:schemeClr>
                </a:solidFill>
              </a:rPr>
              <a:t>Null Values</a:t>
            </a:r>
          </a:p>
        </p:txBody>
      </p:sp>
    </p:spTree>
    <p:extLst>
      <p:ext uri="{BB962C8B-B14F-4D97-AF65-F5344CB8AC3E}">
        <p14:creationId xmlns:p14="http://schemas.microsoft.com/office/powerpoint/2010/main" val="498040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92123-586F-5F5C-BBDF-87854C7C06A8}"/>
              </a:ext>
            </a:extLst>
          </p:cNvPr>
          <p:cNvSpPr>
            <a:spLocks noGrp="1"/>
          </p:cNvSpPr>
          <p:nvPr>
            <p:ph type="title"/>
          </p:nvPr>
        </p:nvSpPr>
        <p:spPr>
          <a:xfrm>
            <a:off x="390331" y="148168"/>
            <a:ext cx="10515600" cy="857185"/>
          </a:xfrm>
        </p:spPr>
        <p:txBody>
          <a:bodyPr/>
          <a:lstStyle/>
          <a:p>
            <a:r>
              <a:rPr lang="en-US" dirty="0"/>
              <a:t>Data Manipulation and Wrangling</a:t>
            </a:r>
          </a:p>
        </p:txBody>
      </p:sp>
      <p:sp>
        <p:nvSpPr>
          <p:cNvPr id="6" name="Content Placeholder 5">
            <a:extLst>
              <a:ext uri="{FF2B5EF4-FFF2-40B4-BE49-F238E27FC236}">
                <a16:creationId xmlns:a16="http://schemas.microsoft.com/office/drawing/2014/main" id="{970EEC29-B87E-9950-EAE4-B390E8D4134E}"/>
              </a:ext>
            </a:extLst>
          </p:cNvPr>
          <p:cNvSpPr>
            <a:spLocks noGrp="1"/>
          </p:cNvSpPr>
          <p:nvPr>
            <p:ph sz="quarter" idx="10"/>
          </p:nvPr>
        </p:nvSpPr>
        <p:spPr>
          <a:xfrm>
            <a:off x="373223" y="1000262"/>
            <a:ext cx="11933856" cy="644102"/>
          </a:xfrm>
        </p:spPr>
        <p:txBody>
          <a:bodyPr>
            <a:normAutofit lnSpcReduction="10000"/>
          </a:bodyPr>
          <a:lstStyle/>
          <a:p>
            <a:pPr marL="0" indent="0">
              <a:lnSpc>
                <a:spcPct val="120000"/>
              </a:lnSpc>
              <a:buNone/>
            </a:pPr>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Out of all the columns only some were used for analysis and the following is how they were treated for null values, manipulation, and wrangling.</a:t>
            </a:r>
          </a:p>
          <a:p>
            <a:pPr>
              <a:lnSpc>
                <a:spcPct val="120000"/>
              </a:lnSpc>
            </a:pPr>
            <a:endParaRPr lang="en-US" dirty="0"/>
          </a:p>
        </p:txBody>
      </p:sp>
      <p:pic>
        <p:nvPicPr>
          <p:cNvPr id="7" name="Picture 6">
            <a:extLst>
              <a:ext uri="{FF2B5EF4-FFF2-40B4-BE49-F238E27FC236}">
                <a16:creationId xmlns:a16="http://schemas.microsoft.com/office/drawing/2014/main" id="{292C908E-0A13-2CB2-3660-B4F821770621}"/>
              </a:ext>
            </a:extLst>
          </p:cNvPr>
          <p:cNvPicPr>
            <a:picLocks noChangeAspect="1"/>
          </p:cNvPicPr>
          <p:nvPr/>
        </p:nvPicPr>
        <p:blipFill>
          <a:blip r:embed="rId2"/>
          <a:stretch>
            <a:fillRect/>
          </a:stretch>
        </p:blipFill>
        <p:spPr>
          <a:xfrm>
            <a:off x="2764825" y="1765277"/>
            <a:ext cx="6575117" cy="4497978"/>
          </a:xfrm>
          <a:prstGeom prst="rect">
            <a:avLst/>
          </a:prstGeom>
        </p:spPr>
      </p:pic>
    </p:spTree>
    <p:extLst>
      <p:ext uri="{BB962C8B-B14F-4D97-AF65-F5344CB8AC3E}">
        <p14:creationId xmlns:p14="http://schemas.microsoft.com/office/powerpoint/2010/main" val="2153661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92123-586F-5F5C-BBDF-87854C7C06A8}"/>
              </a:ext>
            </a:extLst>
          </p:cNvPr>
          <p:cNvSpPr>
            <a:spLocks noGrp="1"/>
          </p:cNvSpPr>
          <p:nvPr>
            <p:ph type="title"/>
          </p:nvPr>
        </p:nvSpPr>
        <p:spPr>
          <a:xfrm>
            <a:off x="604935" y="348300"/>
            <a:ext cx="10515600" cy="894925"/>
          </a:xfrm>
        </p:spPr>
        <p:txBody>
          <a:bodyPr/>
          <a:lstStyle/>
          <a:p>
            <a:r>
              <a:rPr lang="en-US" dirty="0"/>
              <a:t>Final Dataset</a:t>
            </a:r>
          </a:p>
        </p:txBody>
      </p:sp>
      <p:sp>
        <p:nvSpPr>
          <p:cNvPr id="6" name="Content Placeholder 5">
            <a:extLst>
              <a:ext uri="{FF2B5EF4-FFF2-40B4-BE49-F238E27FC236}">
                <a16:creationId xmlns:a16="http://schemas.microsoft.com/office/drawing/2014/main" id="{970EEC29-B87E-9950-EAE4-B390E8D4134E}"/>
              </a:ext>
            </a:extLst>
          </p:cNvPr>
          <p:cNvSpPr>
            <a:spLocks noGrp="1"/>
          </p:cNvSpPr>
          <p:nvPr>
            <p:ph sz="quarter" idx="10"/>
          </p:nvPr>
        </p:nvSpPr>
        <p:spPr>
          <a:xfrm>
            <a:off x="684493" y="1243225"/>
            <a:ext cx="10515599" cy="474359"/>
          </a:xfrm>
        </p:spPr>
        <p:txBody>
          <a:bodyPr>
            <a:normAutofit fontScale="92500" lnSpcReduction="10000"/>
          </a:bodyPr>
          <a:lstStyle/>
          <a:p>
            <a:pPr marL="0" marR="0" indent="0">
              <a:lnSpc>
                <a:spcPct val="115000"/>
              </a:lnSpc>
              <a:spcBef>
                <a:spcPts val="0"/>
              </a:spcBef>
              <a:spcAft>
                <a:spcPts val="1000"/>
              </a:spcAft>
              <a:buNone/>
            </a:pPr>
            <a:r>
              <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rPr>
              <a:t>After treating null values, data processing, manipulation and wrangling, these are the final columns in the dataset.</a:t>
            </a:r>
          </a:p>
          <a:p>
            <a:pPr marL="0" marR="0" indent="0">
              <a:lnSpc>
                <a:spcPct val="115000"/>
              </a:lnSpc>
              <a:spcBef>
                <a:spcPts val="0"/>
              </a:spcBef>
              <a:spcAft>
                <a:spcPts val="1000"/>
              </a:spcAft>
              <a:buNone/>
            </a:pPr>
            <a:endParaRPr lang="en-US" sz="1600" dirty="0">
              <a:solidFill>
                <a:srgbClr val="0F243E"/>
              </a:solidFill>
              <a:effectLst/>
              <a:latin typeface="Roboto" panose="02000000000000000000" pitchFamily="2"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068D283-DE0C-44A7-0AD1-975ACB702F48}"/>
              </a:ext>
            </a:extLst>
          </p:cNvPr>
          <p:cNvPicPr>
            <a:picLocks noChangeAspect="1"/>
          </p:cNvPicPr>
          <p:nvPr/>
        </p:nvPicPr>
        <p:blipFill>
          <a:blip r:embed="rId2"/>
          <a:stretch>
            <a:fillRect/>
          </a:stretch>
        </p:blipFill>
        <p:spPr>
          <a:xfrm>
            <a:off x="764048" y="1717584"/>
            <a:ext cx="5104096" cy="4308175"/>
          </a:xfrm>
          <a:prstGeom prst="rect">
            <a:avLst/>
          </a:prstGeom>
          <a:ln w="6350">
            <a:solidFill>
              <a:srgbClr val="000000"/>
            </a:solidFill>
          </a:ln>
        </p:spPr>
      </p:pic>
      <p:pic>
        <p:nvPicPr>
          <p:cNvPr id="8" name="Picture 7">
            <a:extLst>
              <a:ext uri="{FF2B5EF4-FFF2-40B4-BE49-F238E27FC236}">
                <a16:creationId xmlns:a16="http://schemas.microsoft.com/office/drawing/2014/main" id="{F4F56DF2-20EC-12A9-0242-EA533C605560}"/>
              </a:ext>
            </a:extLst>
          </p:cNvPr>
          <p:cNvPicPr>
            <a:picLocks noChangeAspect="1"/>
          </p:cNvPicPr>
          <p:nvPr/>
        </p:nvPicPr>
        <p:blipFill>
          <a:blip r:embed="rId3"/>
          <a:stretch>
            <a:fillRect/>
          </a:stretch>
        </p:blipFill>
        <p:spPr>
          <a:xfrm>
            <a:off x="6021850" y="1717584"/>
            <a:ext cx="5257800" cy="2719312"/>
          </a:xfrm>
          <a:prstGeom prst="rect">
            <a:avLst/>
          </a:prstGeom>
          <a:ln w="6350">
            <a:solidFill>
              <a:srgbClr val="000000"/>
            </a:solidFill>
          </a:ln>
        </p:spPr>
      </p:pic>
      <p:pic>
        <p:nvPicPr>
          <p:cNvPr id="10" name="Picture 9">
            <a:extLst>
              <a:ext uri="{FF2B5EF4-FFF2-40B4-BE49-F238E27FC236}">
                <a16:creationId xmlns:a16="http://schemas.microsoft.com/office/drawing/2014/main" id="{325E5360-9E48-4923-7E9E-D24BA50EBB48}"/>
              </a:ext>
            </a:extLst>
          </p:cNvPr>
          <p:cNvPicPr>
            <a:picLocks noChangeAspect="1"/>
          </p:cNvPicPr>
          <p:nvPr/>
        </p:nvPicPr>
        <p:blipFill>
          <a:blip r:embed="rId4"/>
          <a:stretch>
            <a:fillRect/>
          </a:stretch>
        </p:blipFill>
        <p:spPr>
          <a:xfrm>
            <a:off x="6021849" y="4418234"/>
            <a:ext cx="5257799" cy="1588863"/>
          </a:xfrm>
          <a:prstGeom prst="rect">
            <a:avLst/>
          </a:prstGeom>
          <a:ln w="6350">
            <a:solidFill>
              <a:srgbClr val="000000"/>
            </a:solidFill>
          </a:ln>
        </p:spPr>
      </p:pic>
    </p:spTree>
    <p:extLst>
      <p:ext uri="{BB962C8B-B14F-4D97-AF65-F5344CB8AC3E}">
        <p14:creationId xmlns:p14="http://schemas.microsoft.com/office/powerpoint/2010/main" val="3604774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ADAEB1-817B-477B-A002-DCAC9890F2C4}"/>
              </a:ext>
            </a:extLst>
          </p:cNvPr>
          <p:cNvSpPr>
            <a:spLocks noGrp="1"/>
          </p:cNvSpPr>
          <p:nvPr>
            <p:ph type="title"/>
          </p:nvPr>
        </p:nvSpPr>
        <p:spPr>
          <a:xfrm>
            <a:off x="241041" y="206504"/>
            <a:ext cx="10515600" cy="566705"/>
          </a:xfrm>
        </p:spPr>
        <p:txBody>
          <a:bodyPr>
            <a:normAutofit fontScale="90000"/>
          </a:bodyPr>
          <a:lstStyle/>
          <a:p>
            <a:r>
              <a:rPr lang="en-US" dirty="0"/>
              <a:t>Data Model </a:t>
            </a:r>
          </a:p>
        </p:txBody>
      </p:sp>
      <p:pic>
        <p:nvPicPr>
          <p:cNvPr id="6" name="Picture 2">
            <a:extLst>
              <a:ext uri="{FF2B5EF4-FFF2-40B4-BE49-F238E27FC236}">
                <a16:creationId xmlns:a16="http://schemas.microsoft.com/office/drawing/2014/main" id="{B5516926-0FE8-E070-FBE9-29396533E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8841" y="489856"/>
            <a:ext cx="6588350" cy="574635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1486F2DD-956A-5D62-E4E3-8B20B0C432E9}"/>
              </a:ext>
            </a:extLst>
          </p:cNvPr>
          <p:cNvSpPr>
            <a:spLocks noGrp="1"/>
          </p:cNvSpPr>
          <p:nvPr>
            <p:ph sz="quarter" idx="10"/>
          </p:nvPr>
        </p:nvSpPr>
        <p:spPr>
          <a:xfrm>
            <a:off x="241041" y="1223813"/>
            <a:ext cx="4870580" cy="1873950"/>
          </a:xfrm>
        </p:spPr>
        <p:txBody>
          <a:bodyPr>
            <a:normAutofit/>
          </a:bodyPr>
          <a:lstStyle/>
          <a:p>
            <a:pPr>
              <a:lnSpc>
                <a:spcPct val="140000"/>
              </a:lnSpc>
            </a:pPr>
            <a:r>
              <a:rPr lang="en-US" sz="1600" dirty="0">
                <a:solidFill>
                  <a:srgbClr val="0F243E"/>
                </a:solidFill>
                <a:ea typeface="Calibri" panose="020F0502020204030204" pitchFamily="34" charset="0"/>
                <a:cs typeface="Times New Roman" panose="02020603050405020304" pitchFamily="18" charset="0"/>
              </a:rPr>
              <a:t>Logical implementation of initial Data Model was in draw.io</a:t>
            </a:r>
          </a:p>
          <a:p>
            <a:pPr>
              <a:lnSpc>
                <a:spcPct val="140000"/>
              </a:lnSpc>
            </a:pPr>
            <a:r>
              <a:rPr lang="en-US" sz="1600" dirty="0">
                <a:solidFill>
                  <a:srgbClr val="0F243E"/>
                </a:solidFill>
                <a:ea typeface="Calibri" panose="020F0502020204030204" pitchFamily="34" charset="0"/>
                <a:cs typeface="Times New Roman" panose="02020603050405020304" pitchFamily="18" charset="0"/>
              </a:rPr>
              <a:t>Physical implementation of Data Model was in Neo4j</a:t>
            </a:r>
          </a:p>
        </p:txBody>
      </p:sp>
    </p:spTree>
    <p:extLst>
      <p:ext uri="{BB962C8B-B14F-4D97-AF65-F5344CB8AC3E}">
        <p14:creationId xmlns:p14="http://schemas.microsoft.com/office/powerpoint/2010/main" val="2433168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theme/theme1.xml><?xml version="1.0" encoding="utf-8"?>
<a:theme xmlns:a="http://schemas.openxmlformats.org/drawingml/2006/main" name="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U SIA Theme" id="{0CE0C9D4-1794-4ABF-AF23-B01EFC2229C5}" vid="{617CFAFB-DA3C-4C0B-A63E-E2B71598AE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0682941D4AAE44A98FD03DF83D74DE" ma:contentTypeVersion="15" ma:contentTypeDescription="Create a new document." ma:contentTypeScope="" ma:versionID="e56cd10e64d85c92e0e4fa68058af6c4">
  <xsd:schema xmlns:xsd="http://www.w3.org/2001/XMLSchema" xmlns:xs="http://www.w3.org/2001/XMLSchema" xmlns:p="http://schemas.microsoft.com/office/2006/metadata/properties" xmlns:ns1="http://schemas.microsoft.com/sharepoint/v3" xmlns:ns3="eaf98381-32fb-4cda-97ae-f60537231569" xmlns:ns4="ba3b528c-09ce-48bd-b8c1-d6a0eadb7b7a" targetNamespace="http://schemas.microsoft.com/office/2006/metadata/properties" ma:root="true" ma:fieldsID="453d712bca8b4dd1bc4ea70ce297c189" ns1:_="" ns3:_="" ns4:_="">
    <xsd:import namespace="http://schemas.microsoft.com/sharepoint/v3"/>
    <xsd:import namespace="eaf98381-32fb-4cda-97ae-f60537231569"/>
    <xsd:import namespace="ba3b528c-09ce-48bd-b8c1-d6a0eadb7b7a"/>
    <xsd:element name="properties">
      <xsd:complexType>
        <xsd:sequence>
          <xsd:element name="documentManagement">
            <xsd:complexType>
              <xsd:all>
                <xsd:element ref="ns1:_ip_UnifiedCompliancePolicyProperties" minOccurs="0"/>
                <xsd:element ref="ns1:_ip_UnifiedCompliancePolicyUIAction" minOccurs="0"/>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f98381-32fb-4cda-97ae-f6053723156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3b528c-09ce-48bd-b8c1-d6a0eadb7b7a"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a3b528c-09ce-48bd-b8c1-d6a0eadb7b7a"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E1F969A-FEB8-4EC1-8BEC-DE5408784E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f98381-32fb-4cda-97ae-f60537231569"/>
    <ds:schemaRef ds:uri="ba3b528c-09ce-48bd-b8c1-d6a0eadb7b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C8C966-778B-43A2-9BDE-D67CABE9D324}">
  <ds:schemaRefs>
    <ds:schemaRef ds:uri="http://schemas.microsoft.com/sharepoint/v3/contenttype/forms"/>
  </ds:schemaRefs>
</ds:datastoreItem>
</file>

<file path=customXml/itemProps3.xml><?xml version="1.0" encoding="utf-8"?>
<ds:datastoreItem xmlns:ds="http://schemas.openxmlformats.org/officeDocument/2006/customXml" ds:itemID="{9043F418-8757-4A9C-9AAF-2EFD75A2BEFB}">
  <ds:schemaRefs>
    <ds:schemaRef ds:uri="http://schemas.microsoft.com/office/2006/documentManagement/types"/>
    <ds:schemaRef ds:uri="ba3b528c-09ce-48bd-b8c1-d6a0eadb7b7a"/>
    <ds:schemaRef ds:uri="http://schemas.microsoft.com/office/infopath/2007/PartnerControls"/>
    <ds:schemaRef ds:uri="http://schemas.microsoft.com/office/2006/metadata/properties"/>
    <ds:schemaRef ds:uri="eaf98381-32fb-4cda-97ae-f60537231569"/>
    <ds:schemaRef ds:uri="http://purl.org/dc/elements/1.1/"/>
    <ds:schemaRef ds:uri="http://www.w3.org/XML/1998/namespace"/>
    <ds:schemaRef ds:uri="http://purl.org/dc/dcmitype/"/>
    <ds:schemaRef ds:uri="http://schemas.openxmlformats.org/package/2006/metadata/core-properties"/>
    <ds:schemaRef ds:uri="http://schemas.microsoft.com/sharepoint/v3"/>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753</Words>
  <Application>Microsoft Macintosh PowerPoint</Application>
  <PresentationFormat>Widescreen</PresentationFormat>
  <Paragraphs>91</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Courier New</vt:lpstr>
      <vt:lpstr>Roboto</vt:lpstr>
      <vt:lpstr>Rockwell</vt:lpstr>
      <vt:lpstr>Segoe UI Light</vt:lpstr>
      <vt:lpstr>Symbol</vt:lpstr>
      <vt:lpstr>Times New Roman</vt:lpstr>
      <vt:lpstr>Wingdings</vt:lpstr>
      <vt:lpstr>NEU SIA Theme</vt:lpstr>
      <vt:lpstr>Contents</vt:lpstr>
      <vt:lpstr>Introduction</vt:lpstr>
      <vt:lpstr>Project Impact</vt:lpstr>
      <vt:lpstr>Vision Diagram </vt:lpstr>
      <vt:lpstr>Data Preparation - Profiling</vt:lpstr>
      <vt:lpstr>Data Preparation – Correlation and Nulls</vt:lpstr>
      <vt:lpstr>Data Manipulation and Wrangling</vt:lpstr>
      <vt:lpstr>Final Dataset</vt:lpstr>
      <vt:lpstr>Data Model </vt:lpstr>
      <vt:lpstr>Data Loading</vt:lpstr>
      <vt:lpstr>Bias – Variance Analysis</vt:lpstr>
      <vt:lpstr>Data Mapping </vt:lpstr>
      <vt:lpstr>Data Visualization </vt:lpstr>
      <vt:lpstr>Data Visualization - 1 </vt:lpstr>
      <vt:lpstr>Data Visualization - 2 </vt:lpstr>
      <vt:lpstr>Data Visualization - 3 </vt:lpstr>
      <vt:lpstr>Data Visualization - 4 </vt:lpstr>
      <vt:lpstr>Data Visualization - 5 </vt:lpstr>
      <vt:lpstr>Data Visualization - 6 </vt:lpstr>
      <vt:lpstr>Data Visualization - 7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Architecture and Governance</dc:title>
  <dc:creator/>
  <cp:lastModifiedBy/>
  <cp:revision>6</cp:revision>
  <dcterms:created xsi:type="dcterms:W3CDTF">2019-08-06T17:38:00Z</dcterms:created>
  <dcterms:modified xsi:type="dcterms:W3CDTF">2023-05-11T13:25:29Z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0x0101005F0682941D4AAE44A98FD03DF83D74DE</vt:lpwstr>
  </property>
</Properties>
</file>